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1"/>
  </p:notesMasterIdLst>
  <p:sldIdLst>
    <p:sldId id="328" r:id="rId2"/>
    <p:sldId id="412" r:id="rId3"/>
    <p:sldId id="747" r:id="rId4"/>
    <p:sldId id="427" r:id="rId5"/>
    <p:sldId id="657" r:id="rId6"/>
    <p:sldId id="670" r:id="rId7"/>
    <p:sldId id="748" r:id="rId8"/>
    <p:sldId id="675" r:id="rId9"/>
    <p:sldId id="589" r:id="rId10"/>
    <p:sldId id="642" r:id="rId11"/>
    <p:sldId id="487" r:id="rId12"/>
    <p:sldId id="595" r:id="rId13"/>
    <p:sldId id="630" r:id="rId14"/>
    <p:sldId id="608" r:id="rId15"/>
    <p:sldId id="596" r:id="rId16"/>
    <p:sldId id="631" r:id="rId17"/>
    <p:sldId id="671" r:id="rId18"/>
    <p:sldId id="672" r:id="rId19"/>
    <p:sldId id="708" r:id="rId20"/>
    <p:sldId id="673" r:id="rId21"/>
    <p:sldId id="696" r:id="rId22"/>
    <p:sldId id="674" r:id="rId23"/>
    <p:sldId id="709" r:id="rId24"/>
    <p:sldId id="678" r:id="rId25"/>
    <p:sldId id="664" r:id="rId26"/>
    <p:sldId id="665" r:id="rId27"/>
    <p:sldId id="659" r:id="rId28"/>
    <p:sldId id="710" r:id="rId29"/>
    <p:sldId id="668" r:id="rId30"/>
    <p:sldId id="667" r:id="rId31"/>
    <p:sldId id="669" r:id="rId32"/>
    <p:sldId id="754" r:id="rId33"/>
    <p:sldId id="755" r:id="rId34"/>
    <p:sldId id="756" r:id="rId35"/>
    <p:sldId id="757" r:id="rId36"/>
    <p:sldId id="758" r:id="rId37"/>
    <p:sldId id="759" r:id="rId38"/>
    <p:sldId id="760" r:id="rId39"/>
    <p:sldId id="761" r:id="rId40"/>
    <p:sldId id="749" r:id="rId41"/>
    <p:sldId id="655" r:id="rId42"/>
    <p:sldId id="611" r:id="rId43"/>
    <p:sldId id="610" r:id="rId44"/>
    <p:sldId id="529" r:id="rId45"/>
    <p:sldId id="742" r:id="rId46"/>
    <p:sldId id="743" r:id="rId47"/>
    <p:sldId id="731" r:id="rId48"/>
    <p:sldId id="732" r:id="rId49"/>
    <p:sldId id="733" r:id="rId50"/>
    <p:sldId id="744" r:id="rId51"/>
    <p:sldId id="745" r:id="rId52"/>
    <p:sldId id="737" r:id="rId53"/>
    <p:sldId id="738" r:id="rId54"/>
    <p:sldId id="739" r:id="rId55"/>
    <p:sldId id="740" r:id="rId56"/>
    <p:sldId id="736" r:id="rId57"/>
    <p:sldId id="746" r:id="rId58"/>
    <p:sldId id="711" r:id="rId59"/>
    <p:sldId id="601" r:id="rId60"/>
    <p:sldId id="535" r:id="rId61"/>
    <p:sldId id="548" r:id="rId62"/>
    <p:sldId id="549" r:id="rId63"/>
    <p:sldId id="550" r:id="rId64"/>
    <p:sldId id="607" r:id="rId65"/>
    <p:sldId id="682" r:id="rId66"/>
    <p:sldId id="683" r:id="rId67"/>
    <p:sldId id="717" r:id="rId68"/>
    <p:sldId id="686" r:id="rId69"/>
    <p:sldId id="721" r:id="rId70"/>
    <p:sldId id="750" r:id="rId71"/>
    <p:sldId id="538" r:id="rId72"/>
    <p:sldId id="720" r:id="rId73"/>
    <p:sldId id="718" r:id="rId74"/>
    <p:sldId id="597" r:id="rId75"/>
    <p:sldId id="751" r:id="rId76"/>
    <p:sldId id="599" r:id="rId77"/>
    <p:sldId id="624" r:id="rId78"/>
    <p:sldId id="753" r:id="rId79"/>
    <p:sldId id="726" r:id="rId80"/>
    <p:sldId id="727" r:id="rId81"/>
    <p:sldId id="728" r:id="rId82"/>
    <p:sldId id="729" r:id="rId83"/>
    <p:sldId id="730" r:id="rId84"/>
    <p:sldId id="588" r:id="rId85"/>
    <p:sldId id="698" r:id="rId86"/>
    <p:sldId id="477" r:id="rId87"/>
    <p:sldId id="571" r:id="rId88"/>
    <p:sldId id="572" r:id="rId89"/>
    <p:sldId id="425" r:id="rId90"/>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5" autoAdjust="0"/>
    <p:restoredTop sz="86406" autoAdjust="0"/>
  </p:normalViewPr>
  <p:slideViewPr>
    <p:cSldViewPr>
      <p:cViewPr varScale="1">
        <p:scale>
          <a:sx n="141" d="100"/>
          <a:sy n="141" d="100"/>
        </p:scale>
        <p:origin x="2292" y="132"/>
      </p:cViewPr>
      <p:guideLst>
        <p:guide orient="horz" pos="2160"/>
        <p:guide pos="2880"/>
      </p:guideLst>
    </p:cSldViewPr>
  </p:slideViewPr>
  <p:outlineViewPr>
    <p:cViewPr>
      <p:scale>
        <a:sx n="33" d="100"/>
        <a:sy n="33" d="100"/>
      </p:scale>
      <p:origin x="0" y="502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image" Target="../media/image6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D75BCBCC-BD0B-4AFC-B58C-F959E307E52A}" type="datetimeFigureOut">
              <a:rPr lang="en-CA" smtClean="0"/>
              <a:t>2017-12-29</a:t>
            </a:fld>
            <a:endParaRPr lang="en-CA"/>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2AF1F395-506A-4DC9-8C17-8EF4B2CF7DD1}" type="slidenum">
              <a:rPr lang="en-CA" smtClean="0"/>
              <a:t>‹#›</a:t>
            </a:fld>
            <a:endParaRPr lang="en-CA"/>
          </a:p>
        </p:txBody>
      </p:sp>
    </p:spTree>
    <p:extLst>
      <p:ext uri="{BB962C8B-B14F-4D97-AF65-F5344CB8AC3E}">
        <p14:creationId xmlns:p14="http://schemas.microsoft.com/office/powerpoint/2010/main" val="2505516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eclass.uth.gr/eclass/courses/MHXB124/"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a:t>
            </a:fld>
            <a:endParaRPr lang="en-CA"/>
          </a:p>
        </p:txBody>
      </p:sp>
    </p:spTree>
    <p:extLst>
      <p:ext uri="{BB962C8B-B14F-4D97-AF65-F5344CB8AC3E}">
        <p14:creationId xmlns:p14="http://schemas.microsoft.com/office/powerpoint/2010/main" val="1979370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Copied from the slides:</a:t>
            </a:r>
          </a:p>
          <a:p>
            <a:r>
              <a:rPr lang="en-CA" sz="1200" b="0" i="0" u="none" strike="noStrike" kern="1200" baseline="0" dirty="0" smtClean="0">
                <a:solidFill>
                  <a:schemeClr val="tx1"/>
                </a:solidFill>
                <a:latin typeface="+mn-lt"/>
                <a:ea typeface="+mn-ea"/>
                <a:cs typeface="+mn-cs"/>
              </a:rPr>
              <a:t>Bertrand </a:t>
            </a:r>
            <a:r>
              <a:rPr lang="en-CA" sz="1200" b="0" i="0" u="none" strike="noStrike" kern="1200" baseline="0" dirty="0" err="1" smtClean="0">
                <a:solidFill>
                  <a:schemeClr val="tx1"/>
                </a:solidFill>
                <a:latin typeface="+mn-lt"/>
                <a:ea typeface="+mn-ea"/>
                <a:cs typeface="+mn-cs"/>
              </a:rPr>
              <a:t>Iooss</a:t>
            </a:r>
            <a:r>
              <a:rPr lang="en-CA" sz="1200" b="0" i="0" u="none" strike="noStrike" kern="1200" baseline="0" dirty="0" smtClean="0">
                <a:solidFill>
                  <a:schemeClr val="tx1"/>
                </a:solidFill>
                <a:latin typeface="+mn-lt"/>
                <a:ea typeface="+mn-ea"/>
                <a:cs typeface="+mn-cs"/>
              </a:rPr>
              <a:t>, Treatment of uncertainties in numerical simulation, 29/11/2012</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Correlations can be taken into account in the uncertainty propagation and sensitivity analysis. </a:t>
            </a:r>
          </a:p>
          <a:p>
            <a:r>
              <a:rPr lang="en-US" sz="1200" b="0" i="0" u="none" strike="noStrike" kern="1200" baseline="0" dirty="0" smtClean="0">
                <a:solidFill>
                  <a:schemeClr val="tx1"/>
                </a:solidFill>
                <a:latin typeface="+mn-lt"/>
                <a:ea typeface="+mn-ea"/>
                <a:cs typeface="+mn-cs"/>
              </a:rPr>
              <a:t>Sometimes we can transform correlated into </a:t>
            </a:r>
            <a:r>
              <a:rPr lang="en-US" sz="1200" b="0" i="0" u="none" strike="noStrike" kern="1200" baseline="0" dirty="0" err="1" smtClean="0">
                <a:solidFill>
                  <a:schemeClr val="tx1"/>
                </a:solidFill>
                <a:latin typeface="+mn-lt"/>
                <a:ea typeface="+mn-ea"/>
                <a:cs typeface="+mn-cs"/>
              </a:rPr>
              <a:t>uncerralaterd</a:t>
            </a:r>
            <a:r>
              <a:rPr lang="en-US" sz="1200" b="0" i="0" u="none" strike="noStrike" kern="1200" baseline="0" dirty="0" smtClean="0">
                <a:solidFill>
                  <a:schemeClr val="tx1"/>
                </a:solidFill>
                <a:latin typeface="+mn-lt"/>
                <a:ea typeface="+mn-ea"/>
                <a:cs typeface="+mn-cs"/>
              </a:rPr>
              <a:t> variables:</a:t>
            </a:r>
          </a:p>
          <a:p>
            <a:pPr marL="171450" indent="-171450">
              <a:buFontTx/>
              <a:buChar char="-"/>
            </a:pPr>
            <a:r>
              <a:rPr lang="en-US" sz="1200" b="0" i="0" u="none" strike="noStrike" kern="1200" baseline="0" dirty="0" smtClean="0">
                <a:solidFill>
                  <a:schemeClr val="tx1"/>
                </a:solidFill>
                <a:latin typeface="+mn-lt"/>
                <a:ea typeface="+mn-ea"/>
                <a:cs typeface="+mn-cs"/>
              </a:rPr>
              <a:t>For Normal correlated use </a:t>
            </a:r>
            <a:r>
              <a:rPr lang="en-US" sz="1200" b="0" i="0" u="none" strike="noStrike" kern="1200" baseline="0" dirty="0" err="1" smtClean="0">
                <a:solidFill>
                  <a:schemeClr val="tx1"/>
                </a:solidFill>
                <a:latin typeface="+mn-lt"/>
                <a:ea typeface="+mn-ea"/>
                <a:cs typeface="+mn-cs"/>
              </a:rPr>
              <a:t>Cholesky</a:t>
            </a:r>
            <a:r>
              <a:rPr lang="en-US" sz="1200" b="0" i="0" u="none" strike="noStrike" kern="1200" baseline="0" dirty="0" smtClean="0">
                <a:solidFill>
                  <a:schemeClr val="tx1"/>
                </a:solidFill>
                <a:latin typeface="+mn-lt"/>
                <a:ea typeface="+mn-ea"/>
                <a:cs typeface="+mn-cs"/>
              </a:rPr>
              <a:t> decomposition</a:t>
            </a:r>
          </a:p>
          <a:p>
            <a:pPr marL="171450" indent="-171450">
              <a:buFontTx/>
              <a:buChar char="-"/>
            </a:pPr>
            <a:r>
              <a:rPr lang="en-US" sz="1200" b="0" i="0" u="none" strike="noStrike" kern="1200" baseline="0" dirty="0" smtClean="0">
                <a:solidFill>
                  <a:schemeClr val="tx1"/>
                </a:solidFill>
                <a:latin typeface="+mn-lt"/>
                <a:ea typeface="+mn-ea"/>
                <a:cs typeface="+mn-cs"/>
              </a:rPr>
              <a:t>For non-normal correlated variables </a:t>
            </a:r>
            <a:r>
              <a:rPr lang="en-US" sz="1200" b="0" i="0" u="none" strike="noStrike" kern="1200" baseline="0" dirty="0" err="1" smtClean="0">
                <a:solidFill>
                  <a:schemeClr val="tx1"/>
                </a:solidFill>
                <a:latin typeface="+mn-lt"/>
                <a:ea typeface="+mn-ea"/>
                <a:cs typeface="+mn-cs"/>
              </a:rPr>
              <a:t>Nataf</a:t>
            </a:r>
            <a:r>
              <a:rPr lang="en-US" sz="1200" b="0" i="0" u="none" strike="noStrike" kern="1200" baseline="0" dirty="0" smtClean="0">
                <a:solidFill>
                  <a:schemeClr val="tx1"/>
                </a:solidFill>
                <a:latin typeface="+mn-lt"/>
                <a:ea typeface="+mn-ea"/>
                <a:cs typeface="+mn-cs"/>
              </a:rPr>
              <a:t> transformation can be used – it is implemented in Dakota tool.</a:t>
            </a:r>
          </a:p>
          <a:p>
            <a:pPr marL="171450" indent="-171450">
              <a:buFontTx/>
              <a:buChar char="-"/>
            </a:pPr>
            <a:endParaRPr lang="en-US" sz="1200" b="0" i="0" u="none" strike="noStrike" kern="1200" baseline="0" dirty="0" smtClean="0">
              <a:solidFill>
                <a:schemeClr val="tx1"/>
              </a:solidFill>
              <a:latin typeface="+mn-lt"/>
              <a:ea typeface="+mn-ea"/>
              <a:cs typeface="+mn-cs"/>
            </a:endParaRPr>
          </a:p>
          <a:p>
            <a:pPr marL="0" indent="0">
              <a:buFontTx/>
              <a:buNone/>
            </a:pPr>
            <a:r>
              <a:rPr lang="en-US" sz="1200" b="0" i="0" u="none" strike="noStrike" kern="1200" baseline="0" dirty="0" err="1" smtClean="0">
                <a:solidFill>
                  <a:schemeClr val="tx1"/>
                </a:solidFill>
                <a:latin typeface="+mn-lt"/>
                <a:ea typeface="+mn-ea"/>
                <a:cs typeface="+mn-cs"/>
              </a:rPr>
              <a:t>Karhunen</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Luove</a:t>
            </a:r>
            <a:r>
              <a:rPr lang="en-US" sz="1200" b="0" i="0" u="none" strike="noStrike" kern="1200" baseline="0" dirty="0" smtClean="0">
                <a:solidFill>
                  <a:schemeClr val="tx1"/>
                </a:solidFill>
                <a:latin typeface="+mn-lt"/>
                <a:ea typeface="+mn-ea"/>
                <a:cs typeface="+mn-cs"/>
              </a:rPr>
              <a:t> expansion is the method based on PCA that is commonly used</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17</a:t>
            </a:fld>
            <a:endParaRPr lang="en-CA"/>
          </a:p>
        </p:txBody>
      </p:sp>
    </p:spTree>
    <p:extLst>
      <p:ext uri="{BB962C8B-B14F-4D97-AF65-F5344CB8AC3E}">
        <p14:creationId xmlns:p14="http://schemas.microsoft.com/office/powerpoint/2010/main" val="388758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19</a:t>
            </a:fld>
            <a:endParaRPr lang="en-CA"/>
          </a:p>
        </p:txBody>
      </p:sp>
    </p:spTree>
    <p:extLst>
      <p:ext uri="{BB962C8B-B14F-4D97-AF65-F5344CB8AC3E}">
        <p14:creationId xmlns:p14="http://schemas.microsoft.com/office/powerpoint/2010/main" val="403374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Morris Elementary Effects</a:t>
            </a:r>
          </a:p>
          <a:p>
            <a:pPr lvl="2"/>
            <a:r>
              <a:rPr lang="en-US" dirty="0" smtClean="0"/>
              <a:t>Perform local sensitivity on the grid and </a:t>
            </a:r>
            <a:r>
              <a:rPr lang="en-US" dirty="0" err="1" smtClean="0"/>
              <a:t>definesensitivity</a:t>
            </a:r>
            <a:r>
              <a:rPr lang="en-US" dirty="0" smtClean="0"/>
              <a:t> metrics</a:t>
            </a:r>
          </a:p>
          <a:p>
            <a:pPr lvl="1"/>
            <a:r>
              <a:rPr lang="en-US" dirty="0" err="1" smtClean="0"/>
              <a:t>Sobol</a:t>
            </a:r>
            <a:r>
              <a:rPr lang="en-US" dirty="0" smtClean="0"/>
              <a:t> indices</a:t>
            </a:r>
          </a:p>
          <a:p>
            <a:pPr lvl="2"/>
            <a:r>
              <a:rPr lang="en-US" dirty="0" smtClean="0"/>
              <a:t>Variance based decomposition method</a:t>
            </a:r>
            <a:endParaRPr lang="en-CA" dirty="0" smtClean="0"/>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21</a:t>
            </a:fld>
            <a:endParaRPr lang="en-CA"/>
          </a:p>
        </p:txBody>
      </p:sp>
    </p:spTree>
    <p:extLst>
      <p:ext uri="{BB962C8B-B14F-4D97-AF65-F5344CB8AC3E}">
        <p14:creationId xmlns:p14="http://schemas.microsoft.com/office/powerpoint/2010/main" val="3089039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File: model and measurement</a:t>
            </a:r>
            <a:endParaRPr lang="en-CA" dirty="0"/>
          </a:p>
        </p:txBody>
      </p:sp>
      <p:sp>
        <p:nvSpPr>
          <p:cNvPr id="4" name="Slide Number Placeholder 3"/>
          <p:cNvSpPr>
            <a:spLocks noGrp="1"/>
          </p:cNvSpPr>
          <p:nvPr>
            <p:ph type="sldNum" sz="quarter" idx="10"/>
          </p:nvPr>
        </p:nvSpPr>
        <p:spPr/>
        <p:txBody>
          <a:bodyPr/>
          <a:lstStyle/>
          <a:p>
            <a:fld id="{5E4A59E2-0787-47E4-9154-E8D9EC3BD643}"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825072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Resources:</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u="none" strike="noStrike" kern="1200" baseline="0" dirty="0" err="1" smtClean="0">
                <a:solidFill>
                  <a:schemeClr val="tx1"/>
                </a:solidFill>
                <a:latin typeface="+mn-lt"/>
                <a:ea typeface="+mn-ea"/>
                <a:cs typeface="+mn-cs"/>
              </a:rPr>
              <a:t>Bigoni</a:t>
            </a:r>
            <a:r>
              <a:rPr lang="en-CA" sz="1200" b="1" i="0" u="none" strike="noStrike" kern="1200" baseline="0" dirty="0" smtClean="0">
                <a:solidFill>
                  <a:schemeClr val="tx1"/>
                </a:solidFill>
                <a:latin typeface="+mn-lt"/>
                <a:ea typeface="+mn-ea"/>
                <a:cs typeface="+mn-cs"/>
              </a:rPr>
              <a:t>, Daniele; </a:t>
            </a:r>
            <a:r>
              <a:rPr lang="en-CA" sz="1200" b="1" i="0" u="none" strike="noStrike" kern="1200" baseline="0" dirty="0" err="1" smtClean="0">
                <a:solidFill>
                  <a:schemeClr val="tx1"/>
                </a:solidFill>
                <a:latin typeface="+mn-lt"/>
                <a:ea typeface="+mn-ea"/>
                <a:cs typeface="+mn-cs"/>
              </a:rPr>
              <a:t>Engsig-Karup</a:t>
            </a:r>
            <a:r>
              <a:rPr lang="en-CA" sz="1200" b="1" i="0" u="none" strike="noStrike" kern="1200" baseline="0" dirty="0" smtClean="0">
                <a:solidFill>
                  <a:schemeClr val="tx1"/>
                </a:solidFill>
                <a:latin typeface="+mn-lt"/>
                <a:ea typeface="+mn-ea"/>
                <a:cs typeface="+mn-cs"/>
              </a:rPr>
              <a:t>, Allan Peter, Uncertainty Quantification with Applications to Engineering Problems, Technical University of Denmark</a:t>
            </a:r>
          </a:p>
        </p:txBody>
      </p:sp>
      <p:sp>
        <p:nvSpPr>
          <p:cNvPr id="4" name="Slide Number Placeholder 3"/>
          <p:cNvSpPr>
            <a:spLocks noGrp="1"/>
          </p:cNvSpPr>
          <p:nvPr>
            <p:ph type="sldNum" sz="quarter" idx="10"/>
          </p:nvPr>
        </p:nvSpPr>
        <p:spPr/>
        <p:txBody>
          <a:bodyPr/>
          <a:lstStyle/>
          <a:p>
            <a:fld id="{2AF1F395-506A-4DC9-8C17-8EF4B2CF7DD1}" type="slidenum">
              <a:rPr lang="en-CA" smtClean="0"/>
              <a:t>27</a:t>
            </a:fld>
            <a:endParaRPr lang="en-CA"/>
          </a:p>
        </p:txBody>
      </p:sp>
    </p:spTree>
    <p:extLst>
      <p:ext uri="{BB962C8B-B14F-4D97-AF65-F5344CB8AC3E}">
        <p14:creationId xmlns:p14="http://schemas.microsoft.com/office/powerpoint/2010/main" val="34246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C:\Users\Bolic\Dropbox\Backup\doc\data quality paper\James_Matthew_20130114_Phd</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28</a:t>
            </a:fld>
            <a:endParaRPr lang="en-CA"/>
          </a:p>
        </p:txBody>
      </p:sp>
    </p:spTree>
    <p:extLst>
      <p:ext uri="{BB962C8B-B14F-4D97-AF65-F5344CB8AC3E}">
        <p14:creationId xmlns:p14="http://schemas.microsoft.com/office/powerpoint/2010/main" val="3567369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a:t>
            </a:r>
            <a:r>
              <a:rPr lang="en-CA" sz="1200" b="0" i="0" kern="1200" dirty="0" err="1" smtClean="0">
                <a:solidFill>
                  <a:schemeClr val="tx1"/>
                </a:solidFill>
                <a:effectLst/>
                <a:latin typeface="+mn-lt"/>
                <a:ea typeface="+mn-ea"/>
                <a:cs typeface="+mn-cs"/>
              </a:rPr>
              <a:t>Cysewska-Sobusiak</a:t>
            </a:r>
            <a:r>
              <a:rPr lang="en-CA" sz="1200" b="0" i="0" kern="1200" dirty="0" smtClean="0">
                <a:solidFill>
                  <a:schemeClr val="tx1"/>
                </a:solidFill>
                <a:effectLst/>
                <a:latin typeface="+mn-lt"/>
                <a:ea typeface="+mn-ea"/>
                <a:cs typeface="+mn-cs"/>
              </a:rPr>
              <a:t>, "Estimation of Uncertainty in Complex </a:t>
            </a:r>
            <a:r>
              <a:rPr lang="en-CA" sz="1200" b="0" i="0" kern="1200" dirty="0" err="1" smtClean="0">
                <a:solidFill>
                  <a:schemeClr val="tx1"/>
                </a:solidFill>
                <a:effectLst/>
                <a:latin typeface="+mn-lt"/>
                <a:ea typeface="+mn-ea"/>
                <a:cs typeface="+mn-cs"/>
              </a:rPr>
              <a:t>Biomeasurements</a:t>
            </a:r>
            <a:r>
              <a:rPr lang="en-CA" sz="1200" b="0" i="0" kern="1200" dirty="0" smtClean="0">
                <a:solidFill>
                  <a:schemeClr val="tx1"/>
                </a:solidFill>
                <a:effectLst/>
                <a:latin typeface="+mn-lt"/>
                <a:ea typeface="+mn-ea"/>
                <a:cs typeface="+mn-cs"/>
              </a:rPr>
              <a:t>," </a:t>
            </a:r>
            <a:r>
              <a:rPr lang="en-CA" sz="1200" b="0" i="1" kern="1200" dirty="0" smtClean="0">
                <a:solidFill>
                  <a:schemeClr val="tx1"/>
                </a:solidFill>
                <a:effectLst/>
                <a:latin typeface="+mn-lt"/>
                <a:ea typeface="+mn-ea"/>
                <a:cs typeface="+mn-cs"/>
              </a:rPr>
              <a:t>2007 IEEE International Workshop on Advanced Methods for Uncertainty Estimation in Measurement</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Sardagna</a:t>
            </a:r>
            <a:r>
              <a:rPr lang="en-CA" sz="1200" b="0" i="0" kern="1200" dirty="0" smtClean="0">
                <a:solidFill>
                  <a:schemeClr val="tx1"/>
                </a:solidFill>
                <a:effectLst/>
                <a:latin typeface="+mn-lt"/>
                <a:ea typeface="+mn-ea"/>
                <a:cs typeface="+mn-cs"/>
              </a:rPr>
              <a:t>, 2007, pp. 24-29.</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29</a:t>
            </a:fld>
            <a:endParaRPr lang="en-CA"/>
          </a:p>
        </p:txBody>
      </p:sp>
    </p:spTree>
    <p:extLst>
      <p:ext uri="{BB962C8B-B14F-4D97-AF65-F5344CB8AC3E}">
        <p14:creationId xmlns:p14="http://schemas.microsoft.com/office/powerpoint/2010/main" val="2125051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smtClean="0"/>
              <a:t>Michaël</a:t>
            </a:r>
            <a:r>
              <a:rPr lang="en-CA" dirty="0" smtClean="0"/>
              <a:t> </a:t>
            </a:r>
            <a:r>
              <a:rPr lang="en-CA" dirty="0" err="1" smtClean="0"/>
              <a:t>Baudin</a:t>
            </a:r>
            <a:r>
              <a:rPr lang="en-CA" dirty="0" smtClean="0"/>
              <a:t>, Anne </a:t>
            </a:r>
            <a:r>
              <a:rPr lang="en-CA" dirty="0" err="1" smtClean="0"/>
              <a:t>Dutfoy</a:t>
            </a:r>
            <a:r>
              <a:rPr lang="en-CA" dirty="0" smtClean="0"/>
              <a:t>, Bertrand </a:t>
            </a:r>
            <a:r>
              <a:rPr lang="en-CA" dirty="0" err="1" smtClean="0"/>
              <a:t>Iooss</a:t>
            </a:r>
            <a:r>
              <a:rPr lang="en-CA" dirty="0" smtClean="0"/>
              <a:t> and Anne-Laure </a:t>
            </a:r>
            <a:r>
              <a:rPr lang="en-CA" dirty="0" err="1" smtClean="0"/>
              <a:t>Popelin</a:t>
            </a:r>
            <a:r>
              <a:rPr lang="en-CA" dirty="0" smtClean="0"/>
              <a:t>, </a:t>
            </a:r>
            <a:r>
              <a:rPr lang="en-CA" dirty="0" err="1" smtClean="0"/>
              <a:t>OpenTURNS</a:t>
            </a:r>
            <a:r>
              <a:rPr lang="en-CA" dirty="0" smtClean="0"/>
              <a:t> : An industrial software for uncertainty quantification in simulation, arXiv:1501.05242v2 [stat.CO] 5 Jun 2015.</a:t>
            </a:r>
            <a:endParaRPr lang="en-US" dirty="0" smtClean="0"/>
          </a:p>
          <a:p>
            <a:endParaRPr lang="en-US" dirty="0" smtClean="0"/>
          </a:p>
          <a:p>
            <a:r>
              <a:rPr lang="en-US" dirty="0" smtClean="0"/>
              <a:t>Resources:</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u="none" strike="noStrike" kern="1200" baseline="0" dirty="0" err="1" smtClean="0">
                <a:solidFill>
                  <a:schemeClr val="tx1"/>
                </a:solidFill>
                <a:latin typeface="+mn-lt"/>
                <a:ea typeface="+mn-ea"/>
                <a:cs typeface="+mn-cs"/>
              </a:rPr>
              <a:t>Bigoni</a:t>
            </a:r>
            <a:r>
              <a:rPr lang="en-CA" sz="1200" b="1" i="0" u="none" strike="noStrike" kern="1200" baseline="0" dirty="0" smtClean="0">
                <a:solidFill>
                  <a:schemeClr val="tx1"/>
                </a:solidFill>
                <a:latin typeface="+mn-lt"/>
                <a:ea typeface="+mn-ea"/>
                <a:cs typeface="+mn-cs"/>
              </a:rPr>
              <a:t>, Daniele; </a:t>
            </a:r>
            <a:r>
              <a:rPr lang="en-CA" sz="1200" b="1" i="0" u="none" strike="noStrike" kern="1200" baseline="0" dirty="0" err="1" smtClean="0">
                <a:solidFill>
                  <a:schemeClr val="tx1"/>
                </a:solidFill>
                <a:latin typeface="+mn-lt"/>
                <a:ea typeface="+mn-ea"/>
                <a:cs typeface="+mn-cs"/>
              </a:rPr>
              <a:t>Engsig-Karup</a:t>
            </a:r>
            <a:r>
              <a:rPr lang="en-CA" sz="1200" b="1" i="0" u="none" strike="noStrike" kern="1200" baseline="0" dirty="0" smtClean="0">
                <a:solidFill>
                  <a:schemeClr val="tx1"/>
                </a:solidFill>
                <a:latin typeface="+mn-lt"/>
                <a:ea typeface="+mn-ea"/>
                <a:cs typeface="+mn-cs"/>
              </a:rPr>
              <a:t>, Allan Peter, Uncertainty Quantification with Applications to Engineering Problems, Technical University of Denmark</a:t>
            </a:r>
          </a:p>
        </p:txBody>
      </p:sp>
      <p:sp>
        <p:nvSpPr>
          <p:cNvPr id="4" name="Slide Number Placeholder 3"/>
          <p:cNvSpPr>
            <a:spLocks noGrp="1"/>
          </p:cNvSpPr>
          <p:nvPr>
            <p:ph type="sldNum" sz="quarter" idx="10"/>
          </p:nvPr>
        </p:nvSpPr>
        <p:spPr/>
        <p:txBody>
          <a:bodyPr/>
          <a:lstStyle/>
          <a:p>
            <a:fld id="{2AF1F395-506A-4DC9-8C17-8EF4B2CF7DD1}" type="slidenum">
              <a:rPr lang="en-CA" smtClean="0"/>
              <a:t>30</a:t>
            </a:fld>
            <a:endParaRPr lang="en-CA"/>
          </a:p>
        </p:txBody>
      </p:sp>
    </p:spTree>
    <p:extLst>
      <p:ext uri="{BB962C8B-B14F-4D97-AF65-F5344CB8AC3E}">
        <p14:creationId xmlns:p14="http://schemas.microsoft.com/office/powerpoint/2010/main" val="2244003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40</a:t>
            </a:fld>
            <a:endParaRPr lang="en-CA"/>
          </a:p>
        </p:txBody>
      </p:sp>
    </p:spTree>
    <p:extLst>
      <p:ext uri="{BB962C8B-B14F-4D97-AF65-F5344CB8AC3E}">
        <p14:creationId xmlns:p14="http://schemas.microsoft.com/office/powerpoint/2010/main" val="2091082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Ralph C. Smith, “Uncertainty Quantization,</a:t>
            </a:r>
            <a:r>
              <a:rPr lang="en-US" baseline="0" dirty="0" smtClean="0"/>
              <a:t> Theory, Problems and Applications,” SIAM, 2014.</a:t>
            </a:r>
            <a:endParaRPr lang="en-CA" dirty="0" smtClean="0"/>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43</a:t>
            </a:fld>
            <a:endParaRPr lang="en-CA"/>
          </a:p>
        </p:txBody>
      </p:sp>
    </p:spTree>
    <p:extLst>
      <p:ext uri="{BB962C8B-B14F-4D97-AF65-F5344CB8AC3E}">
        <p14:creationId xmlns:p14="http://schemas.microsoft.com/office/powerpoint/2010/main" val="41942750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3</a:t>
            </a:fld>
            <a:endParaRPr lang="en-CA"/>
          </a:p>
        </p:txBody>
      </p:sp>
    </p:spTree>
    <p:extLst>
      <p:ext uri="{BB962C8B-B14F-4D97-AF65-F5344CB8AC3E}">
        <p14:creationId xmlns:p14="http://schemas.microsoft.com/office/powerpoint/2010/main" val="873616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X is sampled from the Normal distribution than </a:t>
            </a:r>
          </a:p>
          <a:p>
            <a:endParaRPr lang="en-US" dirty="0" smtClean="0"/>
          </a:p>
          <a:p>
            <a:r>
              <a:rPr lang="en-CA" sz="1200" b="0" i="0" kern="1200" dirty="0" smtClean="0">
                <a:solidFill>
                  <a:schemeClr val="tx1"/>
                </a:solidFill>
                <a:effectLst/>
                <a:latin typeface="+mn-lt"/>
                <a:ea typeface="+mn-ea"/>
                <a:cs typeface="+mn-cs"/>
              </a:rPr>
              <a:t>has a standard normal distribution (i.e. normal with expected value 0 and variance 1), and the random variable</a:t>
            </a:r>
          </a:p>
          <a:p>
            <a:r>
              <a:rPr lang="en-CA" dirty="0" smtClean="0">
                <a:effectLst/>
              </a:rPr>
              <a:t>{\</a:t>
            </a:r>
            <a:r>
              <a:rPr lang="en-CA" dirty="0" err="1" smtClean="0">
                <a:effectLst/>
              </a:rPr>
              <a:t>displaystyle</a:t>
            </a:r>
            <a:r>
              <a:rPr lang="en-CA" dirty="0" smtClean="0">
                <a:effectLst/>
              </a:rPr>
              <a:t> {\</a:t>
            </a:r>
            <a:r>
              <a:rPr lang="en-CA" dirty="0" err="1" smtClean="0">
                <a:effectLst/>
              </a:rPr>
              <a:t>frac</a:t>
            </a:r>
            <a:r>
              <a:rPr lang="en-CA" dirty="0" smtClean="0">
                <a:effectLst/>
              </a:rPr>
              <a:t> {{\bar {X}}-\mu }{S/{\</a:t>
            </a:r>
            <a:r>
              <a:rPr lang="en-CA" dirty="0" err="1" smtClean="0">
                <a:effectLst/>
              </a:rPr>
              <a:t>sqrt</a:t>
            </a:r>
            <a:r>
              <a:rPr lang="en-CA" dirty="0" smtClean="0">
                <a:effectLst/>
              </a:rPr>
              <a:t> {n}}}}}</a:t>
            </a:r>
            <a:r>
              <a:rPr lang="en-CA" sz="1200" b="0" i="0" kern="1200" dirty="0" smtClean="0">
                <a:solidFill>
                  <a:schemeClr val="tx1"/>
                </a:solidFill>
                <a:effectLst/>
                <a:latin typeface="+mn-lt"/>
                <a:ea typeface="+mn-ea"/>
                <a:cs typeface="+mn-cs"/>
              </a:rPr>
              <a:t>(where </a:t>
            </a:r>
            <a:r>
              <a:rPr lang="el-GR" sz="1200" b="0" i="1" kern="1200" dirty="0" smtClean="0">
                <a:solidFill>
                  <a:schemeClr val="tx1"/>
                </a:solidFill>
                <a:effectLst/>
                <a:latin typeface="+mn-lt"/>
                <a:ea typeface="+mn-ea"/>
                <a:cs typeface="+mn-cs"/>
              </a:rPr>
              <a:t>σ</a:t>
            </a:r>
            <a:r>
              <a:rPr lang="el-GR" sz="1200" b="0" i="0" kern="1200" dirty="0" smtClean="0">
                <a:solidFill>
                  <a:schemeClr val="tx1"/>
                </a:solidFill>
                <a:effectLst/>
                <a:latin typeface="+mn-lt"/>
                <a:ea typeface="+mn-ea"/>
                <a:cs typeface="+mn-cs"/>
              </a:rPr>
              <a:t> </a:t>
            </a:r>
            <a:r>
              <a:rPr lang="en-CA" sz="1200" b="0" i="0" kern="1200" dirty="0" smtClean="0">
                <a:solidFill>
                  <a:schemeClr val="tx1"/>
                </a:solidFill>
                <a:effectLst/>
                <a:latin typeface="+mn-lt"/>
                <a:ea typeface="+mn-ea"/>
                <a:cs typeface="+mn-cs"/>
              </a:rPr>
              <a:t>has been substituted for S) has a Student's </a:t>
            </a:r>
            <a:r>
              <a:rPr lang="en-CA" sz="1200" b="0" i="1" kern="1200" dirty="0" smtClean="0">
                <a:solidFill>
                  <a:schemeClr val="tx1"/>
                </a:solidFill>
                <a:effectLst/>
                <a:latin typeface="+mn-lt"/>
                <a:ea typeface="+mn-ea"/>
                <a:cs typeface="+mn-cs"/>
              </a:rPr>
              <a:t>t</a:t>
            </a:r>
            <a:r>
              <a:rPr lang="en-CA" sz="1200" b="0" i="0" kern="1200" dirty="0" smtClean="0">
                <a:solidFill>
                  <a:schemeClr val="tx1"/>
                </a:solidFill>
                <a:effectLst/>
                <a:latin typeface="+mn-lt"/>
                <a:ea typeface="+mn-ea"/>
                <a:cs typeface="+mn-cs"/>
              </a:rPr>
              <a:t>-distribution with </a:t>
            </a:r>
            <a:r>
              <a:rPr lang="en-CA" sz="1200" b="0" i="1" kern="1200" dirty="0" smtClean="0">
                <a:solidFill>
                  <a:schemeClr val="tx1"/>
                </a:solidFill>
                <a:effectLst/>
                <a:latin typeface="+mn-lt"/>
                <a:ea typeface="+mn-ea"/>
                <a:cs typeface="+mn-cs"/>
              </a:rPr>
              <a:t>n</a:t>
            </a:r>
            <a:r>
              <a:rPr lang="en-CA" sz="1200" b="0" i="0" kern="1200" dirty="0" smtClean="0">
                <a:solidFill>
                  <a:schemeClr val="tx1"/>
                </a:solidFill>
                <a:effectLst/>
                <a:latin typeface="+mn-lt"/>
                <a:ea typeface="+mn-ea"/>
                <a:cs typeface="+mn-cs"/>
              </a:rPr>
              <a:t> − 1 degrees of freedom.</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45</a:t>
            </a:fld>
            <a:endParaRPr lang="en-CA"/>
          </a:p>
        </p:txBody>
      </p:sp>
    </p:spTree>
    <p:extLst>
      <p:ext uri="{BB962C8B-B14F-4D97-AF65-F5344CB8AC3E}">
        <p14:creationId xmlns:p14="http://schemas.microsoft.com/office/powerpoint/2010/main" val="138145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a:solidFill>
                  <a:schemeClr val="tx1"/>
                </a:solidFill>
                <a:latin typeface="Arial" panose="020B0604020202020204" pitchFamily="34" charset="0"/>
              </a:defRPr>
            </a:lvl1pPr>
            <a:lvl2pPr marL="742950" indent="-285750" defTabSz="966788" eaLnBrk="0" hangingPunct="0">
              <a:defRPr>
                <a:solidFill>
                  <a:schemeClr val="tx1"/>
                </a:solidFill>
                <a:latin typeface="Arial" panose="020B0604020202020204" pitchFamily="34" charset="0"/>
              </a:defRPr>
            </a:lvl2pPr>
            <a:lvl3pPr marL="1143000" indent="-228600" defTabSz="966788" eaLnBrk="0" hangingPunct="0">
              <a:defRPr>
                <a:solidFill>
                  <a:schemeClr val="tx1"/>
                </a:solidFill>
                <a:latin typeface="Arial" panose="020B0604020202020204" pitchFamily="34" charset="0"/>
              </a:defRPr>
            </a:lvl3pPr>
            <a:lvl4pPr marL="1600200" indent="-228600" defTabSz="966788" eaLnBrk="0" hangingPunct="0">
              <a:defRPr>
                <a:solidFill>
                  <a:schemeClr val="tx1"/>
                </a:solidFill>
                <a:latin typeface="Arial" panose="020B0604020202020204" pitchFamily="34" charset="0"/>
              </a:defRPr>
            </a:lvl4pPr>
            <a:lvl5pPr marL="2057400" indent="-228600" defTabSz="966788" eaLnBrk="0" hangingPunct="0">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AD6D9DF6-65D9-48A9-92B7-189699EA103E}" type="slidenum">
              <a:rPr lang="en-US" altLang="en-US"/>
              <a:pPr eaLnBrk="1" hangingPunct="1"/>
              <a:t>48</a:t>
            </a:fld>
            <a:endParaRPr lang="en-US" altLang="en-US"/>
          </a:p>
        </p:txBody>
      </p:sp>
      <p:sp>
        <p:nvSpPr>
          <p:cNvPr id="150531" name="Rectangle 2"/>
          <p:cNvSpPr>
            <a:spLocks noGrp="1" noRot="1" noChangeAspect="1" noChangeArrowheads="1" noTextEdit="1"/>
          </p:cNvSpPr>
          <p:nvPr>
            <p:ph type="sldImg"/>
          </p:nvPr>
        </p:nvSpPr>
        <p:spPr>
          <a:xfrm>
            <a:off x="1270000" y="755650"/>
            <a:ext cx="4776788" cy="3582988"/>
          </a:xfrm>
          <a:ln/>
        </p:spPr>
      </p:sp>
      <p:sp>
        <p:nvSpPr>
          <p:cNvPr id="150532" name="Rectangle 3"/>
          <p:cNvSpPr>
            <a:spLocks noGrp="1" noChangeArrowheads="1"/>
          </p:cNvSpPr>
          <p:nvPr>
            <p:ph type="body" idx="1"/>
          </p:nvPr>
        </p:nvSpPr>
        <p:spPr>
          <a:xfrm>
            <a:off x="974725" y="4587875"/>
            <a:ext cx="5365750" cy="426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46" tIns="46984" rIns="95646" bIns="46984"/>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013925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49</a:t>
            </a:fld>
            <a:endParaRPr lang="en-CA"/>
          </a:p>
        </p:txBody>
      </p:sp>
    </p:spTree>
    <p:extLst>
      <p:ext uri="{BB962C8B-B14F-4D97-AF65-F5344CB8AC3E}">
        <p14:creationId xmlns:p14="http://schemas.microsoft.com/office/powerpoint/2010/main" val="1764962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smtClean="0">
                <a:solidFill>
                  <a:schemeClr val="tx1"/>
                </a:solidFill>
                <a:latin typeface="+mn-lt"/>
                <a:ea typeface="+mn-ea"/>
                <a:cs typeface="+mn-cs"/>
              </a:rPr>
              <a:t>Figure 3.2 displays a histogram of 60 spike</a:t>
            </a:r>
          </a:p>
          <a:p>
            <a:r>
              <a:rPr lang="en-CA" sz="1200" b="0" i="0" u="none" strike="noStrike" kern="1200" baseline="0" dirty="0" smtClean="0">
                <a:solidFill>
                  <a:schemeClr val="tx1"/>
                </a:solidFill>
                <a:latin typeface="+mn-lt"/>
                <a:ea typeface="+mn-ea"/>
                <a:cs typeface="+mn-cs"/>
              </a:rPr>
              <a:t>counts from a motor cortical neuron during a reaching task. The mean among these 60</a:t>
            </a:r>
          </a:p>
          <a:p>
            <a:r>
              <a:rPr lang="en-CA" sz="1200" b="0" i="0" u="none" strike="noStrike" kern="1200" baseline="0" dirty="0" smtClean="0">
                <a:solidFill>
                  <a:schemeClr val="tx1"/>
                </a:solidFill>
                <a:latin typeface="+mn-lt"/>
                <a:ea typeface="+mn-ea"/>
                <a:cs typeface="+mn-cs"/>
              </a:rPr>
              <a:t>counts is 13.6 spikes. (The time interval was 600 </a:t>
            </a:r>
            <a:r>
              <a:rPr lang="en-CA" sz="1200" b="0" i="0" u="none" strike="noStrike" kern="1200" baseline="0" dirty="0" err="1" smtClean="0">
                <a:solidFill>
                  <a:schemeClr val="tx1"/>
                </a:solidFill>
                <a:latin typeface="+mn-lt"/>
                <a:ea typeface="+mn-ea"/>
                <a:cs typeface="+mn-cs"/>
              </a:rPr>
              <a:t>ms</a:t>
            </a:r>
            <a:r>
              <a:rPr lang="en-CA" sz="1200" b="0" i="0" u="none" strike="noStrike" kern="1200" baseline="0" dirty="0" smtClean="0">
                <a:solidFill>
                  <a:schemeClr val="tx1"/>
                </a:solidFill>
                <a:latin typeface="+mn-lt"/>
                <a:ea typeface="+mn-ea"/>
                <a:cs typeface="+mn-cs"/>
              </a:rPr>
              <a:t>, so this </a:t>
            </a:r>
            <a:r>
              <a:rPr lang="en-CA" sz="1200" b="0" i="0" u="none" strike="noStrike" kern="1200" baseline="0" dirty="0" err="1" smtClean="0">
                <a:solidFill>
                  <a:schemeClr val="tx1"/>
                </a:solidFill>
                <a:latin typeface="+mn-lt"/>
                <a:ea typeface="+mn-ea"/>
                <a:cs typeface="+mn-cs"/>
              </a:rPr>
              <a:t>neuron’smean</a:t>
            </a:r>
            <a:r>
              <a:rPr lang="en-CA" sz="1200" b="0" i="0" u="none" strike="noStrike" kern="1200" baseline="0" dirty="0" smtClean="0">
                <a:solidFill>
                  <a:schemeClr val="tx1"/>
                </a:solidFill>
                <a:latin typeface="+mn-lt"/>
                <a:ea typeface="+mn-ea"/>
                <a:cs typeface="+mn-cs"/>
              </a:rPr>
              <a:t> firing rate</a:t>
            </a:r>
          </a:p>
          <a:p>
            <a:r>
              <a:rPr lang="en-CA" sz="1200" b="0" i="0" u="none" strike="noStrike" kern="1200" baseline="0" dirty="0" smtClean="0">
                <a:solidFill>
                  <a:schemeClr val="tx1"/>
                </a:solidFill>
                <a:latin typeface="+mn-lt"/>
                <a:ea typeface="+mn-ea"/>
                <a:cs typeface="+mn-cs"/>
              </a:rPr>
              <a:t>was 22 spikes per second.) Imagine drawing one spike count at random from among</a:t>
            </a:r>
          </a:p>
          <a:p>
            <a:r>
              <a:rPr lang="en-CA" sz="1200" b="0" i="0" u="none" strike="noStrike" kern="1200" baseline="0" dirty="0" smtClean="0">
                <a:solidFill>
                  <a:schemeClr val="tx1"/>
                </a:solidFill>
                <a:latin typeface="+mn-lt"/>
                <a:ea typeface="+mn-ea"/>
                <a:cs typeface="+mn-cs"/>
              </a:rPr>
              <a:t>the 60, and doing this repeatedly. The histogram gives a sense of the variability we</a:t>
            </a:r>
          </a:p>
          <a:p>
            <a:r>
              <a:rPr lang="en-CA" sz="1200" b="0" i="0" u="none" strike="noStrike" kern="1200" baseline="0" dirty="0" smtClean="0">
                <a:solidFill>
                  <a:schemeClr val="tx1"/>
                </a:solidFill>
                <a:latin typeface="+mn-lt"/>
                <a:ea typeface="+mn-ea"/>
                <a:cs typeface="+mn-cs"/>
              </a:rPr>
              <a:t>would see in these repeated random draws.</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AF1F395-506A-4DC9-8C17-8EF4B2CF7DD1}" type="slidenum">
              <a:rPr lang="en-CA" smtClean="0"/>
              <a:t>50</a:t>
            </a:fld>
            <a:endParaRPr lang="en-CA"/>
          </a:p>
        </p:txBody>
      </p:sp>
    </p:spTree>
    <p:extLst>
      <p:ext uri="{BB962C8B-B14F-4D97-AF65-F5344CB8AC3E}">
        <p14:creationId xmlns:p14="http://schemas.microsoft.com/office/powerpoint/2010/main" val="823950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smtClean="0">
                <a:solidFill>
                  <a:schemeClr val="tx1"/>
                </a:solidFill>
                <a:effectLst/>
                <a:latin typeface="+mn-lt"/>
                <a:ea typeface="+mn-ea"/>
                <a:cs typeface="+mn-cs"/>
              </a:rPr>
              <a:t>A. </a:t>
            </a:r>
            <a:r>
              <a:rPr lang="en-CA" sz="1200" b="0" i="0" kern="1200" dirty="0" err="1" smtClean="0">
                <a:solidFill>
                  <a:schemeClr val="tx1"/>
                </a:solidFill>
                <a:effectLst/>
                <a:latin typeface="+mn-lt"/>
                <a:ea typeface="+mn-ea"/>
                <a:cs typeface="+mn-cs"/>
              </a:rPr>
              <a:t>Cysewska-Sobusiak</a:t>
            </a:r>
            <a:r>
              <a:rPr lang="en-CA" sz="1200" b="0" i="0" kern="1200" dirty="0" smtClean="0">
                <a:solidFill>
                  <a:schemeClr val="tx1"/>
                </a:solidFill>
                <a:effectLst/>
                <a:latin typeface="+mn-lt"/>
                <a:ea typeface="+mn-ea"/>
                <a:cs typeface="+mn-cs"/>
              </a:rPr>
              <a:t>, "Estimation of Uncertainty in Complex </a:t>
            </a:r>
            <a:r>
              <a:rPr lang="en-CA" sz="1200" b="0" i="0" kern="1200" dirty="0" err="1" smtClean="0">
                <a:solidFill>
                  <a:schemeClr val="tx1"/>
                </a:solidFill>
                <a:effectLst/>
                <a:latin typeface="+mn-lt"/>
                <a:ea typeface="+mn-ea"/>
                <a:cs typeface="+mn-cs"/>
              </a:rPr>
              <a:t>Biomeasurements</a:t>
            </a:r>
            <a:r>
              <a:rPr lang="en-CA" sz="1200" b="0" i="0" kern="1200" dirty="0" smtClean="0">
                <a:solidFill>
                  <a:schemeClr val="tx1"/>
                </a:solidFill>
                <a:effectLst/>
                <a:latin typeface="+mn-lt"/>
                <a:ea typeface="+mn-ea"/>
                <a:cs typeface="+mn-cs"/>
              </a:rPr>
              <a:t>," </a:t>
            </a:r>
            <a:r>
              <a:rPr lang="en-CA" sz="1200" b="0" i="1" kern="1200" dirty="0" smtClean="0">
                <a:solidFill>
                  <a:schemeClr val="tx1"/>
                </a:solidFill>
                <a:effectLst/>
                <a:latin typeface="+mn-lt"/>
                <a:ea typeface="+mn-ea"/>
                <a:cs typeface="+mn-cs"/>
              </a:rPr>
              <a:t>2007 IEEE International Workshop on Advanced Methods for Uncertainty Estimation in Measurement</a:t>
            </a:r>
            <a:r>
              <a:rPr lang="en-CA" sz="1200" b="0" i="0" kern="1200" dirty="0" smtClean="0">
                <a:solidFill>
                  <a:schemeClr val="tx1"/>
                </a:solidFill>
                <a:effectLst/>
                <a:latin typeface="+mn-lt"/>
                <a:ea typeface="+mn-ea"/>
                <a:cs typeface="+mn-cs"/>
              </a:rPr>
              <a:t>, </a:t>
            </a:r>
            <a:r>
              <a:rPr lang="en-CA" sz="1200" b="0" i="0" kern="1200" dirty="0" err="1" smtClean="0">
                <a:solidFill>
                  <a:schemeClr val="tx1"/>
                </a:solidFill>
                <a:effectLst/>
                <a:latin typeface="+mn-lt"/>
                <a:ea typeface="+mn-ea"/>
                <a:cs typeface="+mn-cs"/>
              </a:rPr>
              <a:t>Sardagna</a:t>
            </a:r>
            <a:r>
              <a:rPr lang="en-CA" sz="1200" b="0" i="0" kern="1200" dirty="0" smtClean="0">
                <a:solidFill>
                  <a:schemeClr val="tx1"/>
                </a:solidFill>
                <a:effectLst/>
                <a:latin typeface="+mn-lt"/>
                <a:ea typeface="+mn-ea"/>
                <a:cs typeface="+mn-cs"/>
              </a:rPr>
              <a:t>, 2007, pp. 24-29.</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53</a:t>
            </a:fld>
            <a:endParaRPr lang="en-CA"/>
          </a:p>
        </p:txBody>
      </p:sp>
    </p:spTree>
    <p:extLst>
      <p:ext uri="{BB962C8B-B14F-4D97-AF65-F5344CB8AC3E}">
        <p14:creationId xmlns:p14="http://schemas.microsoft.com/office/powerpoint/2010/main" val="32328403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Confidence intervals – </a:t>
            </a:r>
            <a:r>
              <a:rPr lang="en-US" dirty="0" err="1" smtClean="0"/>
              <a:t>analyse</a:t>
            </a:r>
            <a:r>
              <a:rPr lang="en-US" dirty="0" smtClean="0"/>
              <a:t> the already collected data</a:t>
            </a:r>
          </a:p>
          <a:p>
            <a:r>
              <a:rPr lang="en-US" dirty="0" smtClean="0"/>
              <a:t>Prediction intervals</a:t>
            </a:r>
            <a:r>
              <a:rPr lang="en-US" baseline="0" dirty="0" smtClean="0"/>
              <a:t> is estimating future estimate (for example, based on consumption of gas from a sample of 5 cars,  obtain an interval that contains, with a degree of confidence, the gas consumption of a new car that will operate under specified driving conditions.)</a:t>
            </a:r>
          </a:p>
          <a:p>
            <a:r>
              <a:rPr lang="en-US" baseline="0" dirty="0" smtClean="0"/>
              <a:t>Prediction intervals are useful to predict the performance of one or several  of future units. If we would like to estimate performance of large number of units based on a small sample, then instead of computing the confidence interval that contains all of a specified number of units, it is sufficient  to construct an interval that contains a large proportion of such units.</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56</a:t>
            </a:fld>
            <a:endParaRPr lang="en-CA"/>
          </a:p>
        </p:txBody>
      </p:sp>
    </p:spTree>
    <p:extLst>
      <p:ext uri="{BB962C8B-B14F-4D97-AF65-F5344CB8AC3E}">
        <p14:creationId xmlns:p14="http://schemas.microsoft.com/office/powerpoint/2010/main" val="27476625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57</a:t>
            </a:fld>
            <a:endParaRPr lang="en-CA"/>
          </a:p>
        </p:txBody>
      </p:sp>
    </p:spTree>
    <p:extLst>
      <p:ext uri="{BB962C8B-B14F-4D97-AF65-F5344CB8AC3E}">
        <p14:creationId xmlns:p14="http://schemas.microsoft.com/office/powerpoint/2010/main" val="251827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“Statistical intervals: Guide for practitioners”</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58</a:t>
            </a:fld>
            <a:endParaRPr lang="en-CA"/>
          </a:p>
        </p:txBody>
      </p:sp>
    </p:spTree>
    <p:extLst>
      <p:ext uri="{BB962C8B-B14F-4D97-AF65-F5344CB8AC3E}">
        <p14:creationId xmlns:p14="http://schemas.microsoft.com/office/powerpoint/2010/main" val="3720608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59</a:t>
            </a:fld>
            <a:endParaRPr lang="en-CA"/>
          </a:p>
        </p:txBody>
      </p:sp>
    </p:spTree>
    <p:extLst>
      <p:ext uri="{BB962C8B-B14F-4D97-AF65-F5344CB8AC3E}">
        <p14:creationId xmlns:p14="http://schemas.microsoft.com/office/powerpoint/2010/main" val="226544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Distribution of measurement errors and input uncertainties has been determined – experimentally or</a:t>
            </a:r>
            <a:r>
              <a:rPr lang="en-US" baseline="0" dirty="0" smtClean="0"/>
              <a:t> using Bayesian methods</a:t>
            </a:r>
            <a:endParaRPr lang="en-CA" dirty="0" smtClean="0"/>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65</a:t>
            </a:fld>
            <a:endParaRPr lang="en-CA"/>
          </a:p>
        </p:txBody>
      </p:sp>
    </p:spTree>
    <p:extLst>
      <p:ext uri="{BB962C8B-B14F-4D97-AF65-F5344CB8AC3E}">
        <p14:creationId xmlns:p14="http://schemas.microsoft.com/office/powerpoint/2010/main" val="19957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t>
            </a:r>
            <a:r>
              <a:rPr lang="en-CA" dirty="0" smtClean="0"/>
              <a:t>Introduction to uncertainty representation and propagation, </a:t>
            </a:r>
            <a:r>
              <a:rPr lang="en-CA" dirty="0" err="1" smtClean="0"/>
              <a:t>Gianluca</a:t>
            </a:r>
            <a:r>
              <a:rPr lang="en-CA" dirty="0" smtClean="0"/>
              <a:t> </a:t>
            </a:r>
            <a:r>
              <a:rPr lang="en-CA" dirty="0" err="1" smtClean="0"/>
              <a:t>Laccarino</a:t>
            </a:r>
            <a:endParaRPr lang="en-US" dirty="0" smtClean="0"/>
          </a:p>
          <a:p>
            <a:r>
              <a:rPr lang="en-CA" sz="1200" b="1" i="0" u="none" strike="noStrike" kern="1200" baseline="0" dirty="0" smtClean="0">
                <a:solidFill>
                  <a:schemeClr val="tx1"/>
                </a:solidFill>
                <a:latin typeface="+mn-lt"/>
                <a:ea typeface="+mn-ea"/>
                <a:cs typeface="+mn-cs"/>
              </a:rPr>
              <a:t>AVT--‐193 Short Course on Uncertainty Quantification</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4</a:t>
            </a:fld>
            <a:endParaRPr lang="en-CA"/>
          </a:p>
        </p:txBody>
      </p:sp>
    </p:spTree>
    <p:extLst>
      <p:ext uri="{BB962C8B-B14F-4D97-AF65-F5344CB8AC3E}">
        <p14:creationId xmlns:p14="http://schemas.microsoft.com/office/powerpoint/2010/main" val="13064534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Analysis of Neural Data</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66</a:t>
            </a:fld>
            <a:endParaRPr lang="en-CA"/>
          </a:p>
        </p:txBody>
      </p:sp>
    </p:spTree>
    <p:extLst>
      <p:ext uri="{BB962C8B-B14F-4D97-AF65-F5344CB8AC3E}">
        <p14:creationId xmlns:p14="http://schemas.microsoft.com/office/powerpoint/2010/main" val="688885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CA" sz="1200" b="0" i="0" kern="1200" dirty="0" smtClean="0">
                <a:solidFill>
                  <a:schemeClr val="tx1"/>
                </a:solidFill>
                <a:effectLst/>
                <a:latin typeface="+mn-lt"/>
                <a:ea typeface="+mn-ea"/>
                <a:cs typeface="+mn-cs"/>
              </a:rPr>
              <a:t>Design Exploration Using the Sensitivity Analysis Tool, </a:t>
            </a:r>
            <a:r>
              <a:rPr lang="en-CA" sz="1200" b="0" i="0" kern="1200" dirty="0" err="1" smtClean="0">
                <a:solidFill>
                  <a:schemeClr val="tx1"/>
                </a:solidFill>
                <a:effectLst/>
                <a:latin typeface="+mn-lt"/>
                <a:ea typeface="+mn-ea"/>
                <a:cs typeface="+mn-cs"/>
              </a:rPr>
              <a:t>Matlab</a:t>
            </a:r>
            <a:r>
              <a:rPr lang="en-CA" sz="1200" b="0" i="0" kern="1200" dirty="0" smtClean="0">
                <a:solidFill>
                  <a:schemeClr val="tx1"/>
                </a:solidFill>
                <a:effectLst/>
                <a:latin typeface="+mn-lt"/>
                <a:ea typeface="+mn-ea"/>
                <a:cs typeface="+mn-cs"/>
              </a:rPr>
              <a:t>, </a:t>
            </a:r>
            <a:r>
              <a:rPr lang="en-US" dirty="0" smtClean="0"/>
              <a:t>https://www.youtube.com/watch?v=hNweoL4l97w</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68</a:t>
            </a:fld>
            <a:endParaRPr lang="en-CA"/>
          </a:p>
        </p:txBody>
      </p:sp>
    </p:spTree>
    <p:extLst>
      <p:ext uri="{BB962C8B-B14F-4D97-AF65-F5344CB8AC3E}">
        <p14:creationId xmlns:p14="http://schemas.microsoft.com/office/powerpoint/2010/main" val="28195622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70</a:t>
            </a:fld>
            <a:endParaRPr lang="en-CA"/>
          </a:p>
        </p:txBody>
      </p:sp>
    </p:spTree>
    <p:extLst>
      <p:ext uri="{BB962C8B-B14F-4D97-AF65-F5344CB8AC3E}">
        <p14:creationId xmlns:p14="http://schemas.microsoft.com/office/powerpoint/2010/main" val="3411266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From presentation:</a:t>
            </a:r>
            <a:r>
              <a:rPr lang="en-US" baseline="0" dirty="0" smtClean="0"/>
              <a:t> Model Fitting, Bootstrap, &amp; Model Selection by G. </a:t>
            </a:r>
            <a:r>
              <a:rPr lang="en-US" baseline="0" dirty="0" err="1" smtClean="0"/>
              <a:t>Jogesh</a:t>
            </a:r>
            <a:r>
              <a:rPr lang="en-US" baseline="0" dirty="0" smtClean="0"/>
              <a:t> </a:t>
            </a:r>
            <a:r>
              <a:rPr lang="en-US" baseline="0" dirty="0" err="1" smtClean="0"/>
              <a:t>Babu</a:t>
            </a: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Very good course notes : </a:t>
            </a:r>
            <a:r>
              <a:rPr lang="en-CA" dirty="0" smtClean="0"/>
              <a:t>STA 621: Nonparametric Statistics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Bootstrap Confidence Intervals, Patrick </a:t>
            </a:r>
            <a:r>
              <a:rPr lang="en-CA" dirty="0" err="1" smtClean="0"/>
              <a:t>Breheny</a:t>
            </a:r>
            <a:r>
              <a:rPr lang="en-CA" dirty="0" smtClean="0"/>
              <a:t>, http://web.as.uky.edu/statistics/users/pbreheny/621/F10/notes/9-21.pdf</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71</a:t>
            </a:fld>
            <a:endParaRPr lang="en-CA"/>
          </a:p>
        </p:txBody>
      </p:sp>
    </p:spTree>
    <p:extLst>
      <p:ext uri="{BB962C8B-B14F-4D97-AF65-F5344CB8AC3E}">
        <p14:creationId xmlns:p14="http://schemas.microsoft.com/office/powerpoint/2010/main" val="4099153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 bootstrap sample is a random sample taken with replacement from the original sample, of the same size as the original sample A bootstrap statistic is the statistic computed on a bootstrap sample A bootstrap distribution is the distribution of many bootstrap statistics </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75</a:t>
            </a:fld>
            <a:endParaRPr lang="en-CA"/>
          </a:p>
        </p:txBody>
      </p:sp>
    </p:spTree>
    <p:extLst>
      <p:ext uri="{BB962C8B-B14F-4D97-AF65-F5344CB8AC3E}">
        <p14:creationId xmlns:p14="http://schemas.microsoft.com/office/powerpoint/2010/main" val="24261105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76</a:t>
            </a:fld>
            <a:endParaRPr lang="en-CA"/>
          </a:p>
        </p:txBody>
      </p:sp>
    </p:spTree>
    <p:extLst>
      <p:ext uri="{BB962C8B-B14F-4D97-AF65-F5344CB8AC3E}">
        <p14:creationId xmlns:p14="http://schemas.microsoft.com/office/powerpoint/2010/main" val="1969526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From presentation:</a:t>
            </a:r>
            <a:r>
              <a:rPr lang="en-US" baseline="0" dirty="0" smtClean="0"/>
              <a:t> Model Fitting, Bootstrap, &amp; Model Selection by G. </a:t>
            </a:r>
            <a:r>
              <a:rPr lang="en-US" baseline="0" dirty="0" err="1" smtClean="0"/>
              <a:t>Jogesh</a:t>
            </a:r>
            <a:r>
              <a:rPr lang="en-US" baseline="0" dirty="0" smtClean="0"/>
              <a:t> </a:t>
            </a:r>
            <a:r>
              <a:rPr lang="en-US" baseline="0" dirty="0" err="1" smtClean="0"/>
              <a:t>Babu</a:t>
            </a:r>
            <a:endParaRPr lang="en-CA" dirty="0" smtClean="0"/>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77</a:t>
            </a:fld>
            <a:endParaRPr lang="en-CA"/>
          </a:p>
        </p:txBody>
      </p:sp>
    </p:spTree>
    <p:extLst>
      <p:ext uri="{BB962C8B-B14F-4D97-AF65-F5344CB8AC3E}">
        <p14:creationId xmlns:p14="http://schemas.microsoft.com/office/powerpoint/2010/main" val="3587439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https://www.stat.washington.edu/jaw/RESEARCH/TALKS/ResDay.10_small.pdf</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78</a:t>
            </a:fld>
            <a:endParaRPr lang="en-CA"/>
          </a:p>
        </p:txBody>
      </p:sp>
    </p:spTree>
    <p:extLst>
      <p:ext uri="{BB962C8B-B14F-4D97-AF65-F5344CB8AC3E}">
        <p14:creationId xmlns:p14="http://schemas.microsoft.com/office/powerpoint/2010/main" val="29961366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85</a:t>
            </a:fld>
            <a:endParaRPr lang="en-CA"/>
          </a:p>
        </p:txBody>
      </p:sp>
    </p:spTree>
    <p:extLst>
      <p:ext uri="{BB962C8B-B14F-4D97-AF65-F5344CB8AC3E}">
        <p14:creationId xmlns:p14="http://schemas.microsoft.com/office/powerpoint/2010/main" val="263128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7</a:t>
            </a:fld>
            <a:endParaRPr lang="en-CA"/>
          </a:p>
        </p:txBody>
      </p:sp>
    </p:spTree>
    <p:extLst>
      <p:ext uri="{BB962C8B-B14F-4D97-AF65-F5344CB8AC3E}">
        <p14:creationId xmlns:p14="http://schemas.microsoft.com/office/powerpoint/2010/main" val="242430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Limited knowledge – can be </a:t>
            </a:r>
            <a:r>
              <a:rPr lang="en-US" dirty="0" err="1" smtClean="0"/>
              <a:t>resuced</a:t>
            </a:r>
            <a:r>
              <a:rPr lang="en-US" dirty="0" smtClean="0"/>
              <a:t> by repeated experiments – epistemic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Aliatory</a:t>
            </a:r>
            <a:r>
              <a:rPr lang="en-US" dirty="0" smtClean="0"/>
              <a:t> uncertainty</a:t>
            </a:r>
            <a:r>
              <a:rPr lang="en-US" baseline="0" dirty="0" smtClean="0"/>
              <a:t> is natural variability and cannot be reduced – for example if we have wind velocity as an input to the model it changes over time</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Regarding the characterization of uncertainties both direct and inverse methods are at disposal. Among the direct methods, the experimental observations, theoretical arguments and also expert opinions are the principal; inference and calibration are, instead, the fundamental techniques to translate observed data in statistical input parameters. The propagation process is the ensemble of operations which allows to obtain the uncertain outputs prescribing, to the uncertain model, the uncertain inputs. In this work the focus is totally devoted to aleatory, i.e. stochastic uncertainties, so in this case the probability framework plays a special role not only for the characterization of the sources of uncertainties, but also for their propagation. The final UQ step involves the analysis of the ensemble of output quantities of interest in term of probability distributions, cumulative distributions or other statistic characterization of data. Moreover, also sensitivity analysis (SA) of the data could be of interest. In the Part II of this thesis examples, of how the SA analysis can be employed to improve the understanding of complex system, will be provided. However, even if they are related, it is important to underline the difference between UQ and SA. Sensitivity analysis investigates the connection between inputs and outputs of a model and, in particular, it makes possible to relate the variability of the outputs to the variability of the inputs. SA does not need input data and can be conducted on purely mathematical analysis, while the UQ, given a system, aims to quantify its output uncertainty. The meaning of SA in the design context appears clear: large variations of some (identified) parameters generate large variations of the outputs. In the UQ context, however, a large sensitivity of a parameter is not strictly connected to large</a:t>
            </a:r>
          </a:p>
          <a:p>
            <a:r>
              <a:rPr lang="en-CA" dirty="0" smtClean="0"/>
              <a:t>uncertainties. In fact uncertainties related to input parameters, to which the system is greatly sensitive, could be so small to induce no uncertainty on the outputs at all. Moreover, it could be important determining how the uncertain structure of all the inputs maps the uncertain structure of all the outputs. In this case the SA is named global SA and its importance becomes crucial in the light of improving the quality of the model itself identifying the sources of a lack of knowledge. For instance, in the case of complex coupled physics phenomena, a global SA can indicate the relevant physical experiments to conduct to most reduce the epistemic </a:t>
            </a:r>
            <a:r>
              <a:rPr lang="en-CA" dirty="0" err="1" smtClean="0"/>
              <a:t>uncertaint</a:t>
            </a:r>
            <a:endParaRPr lang="en-CA" dirty="0" smtClean="0"/>
          </a:p>
          <a:p>
            <a:r>
              <a:rPr lang="en-US" dirty="0" smtClean="0"/>
              <a:t>From https://tel.archives-ouvertes.fr/tel-00954413/file/GERACI_GIANLUCA_2013_RED.pdf </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8</a:t>
            </a:fld>
            <a:endParaRPr lang="en-CA"/>
          </a:p>
        </p:txBody>
      </p:sp>
    </p:spTree>
    <p:extLst>
      <p:ext uri="{BB962C8B-B14F-4D97-AF65-F5344CB8AC3E}">
        <p14:creationId xmlns:p14="http://schemas.microsoft.com/office/powerpoint/2010/main" val="404000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smtClean="0">
                <a:solidFill>
                  <a:schemeClr val="tx1"/>
                </a:solidFill>
                <a:effectLst/>
                <a:latin typeface="+mn-lt"/>
                <a:ea typeface="+mn-ea"/>
                <a:cs typeface="+mn-cs"/>
                <a:hlinkClick r:id="rId3"/>
              </a:rPr>
              <a:t>Uncertainty Quantification in Engineering Science</a:t>
            </a:r>
            <a:endParaRPr lang="en-CA" sz="1200" kern="1200" dirty="0" smtClean="0">
              <a:solidFill>
                <a:schemeClr val="tx1"/>
              </a:solidFill>
              <a:effectLst/>
              <a:latin typeface="+mn-lt"/>
              <a:ea typeface="+mn-ea"/>
              <a:cs typeface="+mn-cs"/>
            </a:endParaRPr>
          </a:p>
          <a:p>
            <a:r>
              <a:rPr lang="en-US" dirty="0" smtClean="0"/>
              <a:t>Course</a:t>
            </a:r>
          </a:p>
          <a:p>
            <a:endParaRPr lang="en-US" dirty="0" smtClean="0"/>
          </a:p>
          <a:p>
            <a:r>
              <a:rPr lang="en-CA" sz="1200" b="0" i="1" u="none" strike="noStrike" kern="1200" baseline="0" dirty="0" smtClean="0">
                <a:solidFill>
                  <a:schemeClr val="tx1"/>
                </a:solidFill>
                <a:latin typeface="+mn-lt"/>
                <a:ea typeface="+mn-ea"/>
                <a:cs typeface="+mn-cs"/>
              </a:rPr>
              <a:t>Verification. </a:t>
            </a:r>
            <a:r>
              <a:rPr lang="en-CA" sz="1200" b="0" i="0" u="none" strike="noStrike" kern="1200" baseline="0" dirty="0" smtClean="0">
                <a:solidFill>
                  <a:schemeClr val="tx1"/>
                </a:solidFill>
                <a:latin typeface="+mn-lt"/>
                <a:ea typeface="+mn-ea"/>
                <a:cs typeface="+mn-cs"/>
              </a:rPr>
              <a:t>How accurately does the computation solve the underlying</a:t>
            </a:r>
          </a:p>
          <a:p>
            <a:r>
              <a:rPr lang="en-CA" sz="1200" b="0" i="0" u="none" strike="noStrike" kern="1200" baseline="0" dirty="0" smtClean="0">
                <a:solidFill>
                  <a:schemeClr val="tx1"/>
                </a:solidFill>
                <a:latin typeface="+mn-lt"/>
                <a:ea typeface="+mn-ea"/>
                <a:cs typeface="+mn-cs"/>
              </a:rPr>
              <a:t>equations of the model for the quantities of interest?</a:t>
            </a:r>
          </a:p>
          <a:p>
            <a:r>
              <a:rPr lang="en-CA" sz="1200" b="0" i="0" u="none" strike="noStrike" kern="1200" baseline="0" dirty="0" smtClean="0">
                <a:solidFill>
                  <a:schemeClr val="tx1"/>
                </a:solidFill>
                <a:latin typeface="+mn-lt"/>
                <a:ea typeface="+mn-ea"/>
                <a:cs typeface="+mn-cs"/>
              </a:rPr>
              <a:t> </a:t>
            </a:r>
            <a:r>
              <a:rPr lang="en-CA" sz="1200" b="0" i="1" u="none" strike="noStrike" kern="1200" baseline="0" dirty="0" smtClean="0">
                <a:solidFill>
                  <a:schemeClr val="tx1"/>
                </a:solidFill>
                <a:latin typeface="+mn-lt"/>
                <a:ea typeface="+mn-ea"/>
                <a:cs typeface="+mn-cs"/>
              </a:rPr>
              <a:t>Validation. </a:t>
            </a:r>
            <a:r>
              <a:rPr lang="en-CA" sz="1200" b="0" i="0" u="none" strike="noStrike" kern="1200" baseline="0" dirty="0" smtClean="0">
                <a:solidFill>
                  <a:schemeClr val="tx1"/>
                </a:solidFill>
                <a:latin typeface="+mn-lt"/>
                <a:ea typeface="+mn-ea"/>
                <a:cs typeface="+mn-cs"/>
              </a:rPr>
              <a:t>How accurately does the model represent reality for the quantities of</a:t>
            </a:r>
          </a:p>
          <a:p>
            <a:r>
              <a:rPr lang="en-CA" sz="1200" b="0" i="0" u="none" strike="noStrike" kern="1200" baseline="0" dirty="0" smtClean="0">
                <a:solidFill>
                  <a:schemeClr val="tx1"/>
                </a:solidFill>
                <a:latin typeface="+mn-lt"/>
                <a:ea typeface="+mn-ea"/>
                <a:cs typeface="+mn-cs"/>
              </a:rPr>
              <a:t>interest?</a:t>
            </a:r>
          </a:p>
          <a:p>
            <a:r>
              <a:rPr lang="en-CA" sz="1200" b="0" i="0" u="none" strike="noStrike" kern="1200" baseline="0" dirty="0" smtClean="0">
                <a:solidFill>
                  <a:schemeClr val="tx1"/>
                </a:solidFill>
                <a:latin typeface="+mn-lt"/>
                <a:ea typeface="+mn-ea"/>
                <a:cs typeface="+mn-cs"/>
              </a:rPr>
              <a:t> </a:t>
            </a:r>
            <a:r>
              <a:rPr lang="en-CA" sz="1200" b="0" i="1" u="none" strike="noStrike" kern="1200" baseline="0" dirty="0" smtClean="0">
                <a:solidFill>
                  <a:schemeClr val="tx1"/>
                </a:solidFill>
                <a:latin typeface="+mn-lt"/>
                <a:ea typeface="+mn-ea"/>
                <a:cs typeface="+mn-cs"/>
              </a:rPr>
              <a:t>Uncertainty Quantification </a:t>
            </a:r>
            <a:r>
              <a:rPr lang="en-CA" sz="1200" b="0" i="0" u="none" strike="noStrike" kern="1200" baseline="0" dirty="0" smtClean="0">
                <a:solidFill>
                  <a:schemeClr val="tx1"/>
                </a:solidFill>
                <a:latin typeface="+mn-lt"/>
                <a:ea typeface="+mn-ea"/>
                <a:cs typeface="+mn-cs"/>
              </a:rPr>
              <a:t>(UQ). How do the various sources of error and</a:t>
            </a:r>
          </a:p>
          <a:p>
            <a:r>
              <a:rPr lang="en-CA" sz="1200" b="0" i="0" u="none" strike="noStrike" kern="1200" baseline="0" dirty="0" smtClean="0">
                <a:solidFill>
                  <a:schemeClr val="tx1"/>
                </a:solidFill>
                <a:latin typeface="+mn-lt"/>
                <a:ea typeface="+mn-ea"/>
                <a:cs typeface="+mn-cs"/>
              </a:rPr>
              <a:t>uncertainty feed into uncertainty in the model-based prediction of the quantities of</a:t>
            </a:r>
          </a:p>
          <a:p>
            <a:r>
              <a:rPr lang="en-CA" sz="1200" b="0" i="0" u="none" strike="noStrike" kern="1200" baseline="0" dirty="0" smtClean="0">
                <a:solidFill>
                  <a:schemeClr val="tx1"/>
                </a:solidFill>
                <a:latin typeface="+mn-lt"/>
                <a:ea typeface="+mn-ea"/>
                <a:cs typeface="+mn-cs"/>
              </a:rPr>
              <a:t>interest?</a:t>
            </a:r>
            <a:endParaRPr lang="en-US" dirty="0" smtClean="0"/>
          </a:p>
          <a:p>
            <a:endParaRPr lang="en-US" dirty="0" smtClean="0"/>
          </a:p>
          <a:p>
            <a:endParaRPr lang="en-US" dirty="0" smtClean="0"/>
          </a:p>
          <a:p>
            <a:endParaRPr lang="en-US" dirty="0" smtClean="0"/>
          </a:p>
          <a:p>
            <a:r>
              <a:rPr lang="en-CA" sz="1800" b="1" dirty="0" smtClean="0"/>
              <a:t>Modeling phase:</a:t>
            </a:r>
          </a:p>
          <a:p>
            <a:pPr lvl="1"/>
            <a:r>
              <a:rPr lang="en-CA" sz="1800" dirty="0" smtClean="0"/>
              <a:t>Improve the model</a:t>
            </a:r>
          </a:p>
          <a:p>
            <a:pPr lvl="1"/>
            <a:r>
              <a:rPr lang="en-CA" sz="1800" dirty="0" smtClean="0"/>
              <a:t>Explore the best as possible different input combinations</a:t>
            </a:r>
          </a:p>
          <a:p>
            <a:pPr lvl="1"/>
            <a:r>
              <a:rPr lang="en-CA" sz="1800" dirty="0" smtClean="0"/>
              <a:t>Identify the predominant inputs and phenomena in order to </a:t>
            </a:r>
            <a:r>
              <a:rPr lang="en-CA" sz="1800" dirty="0" err="1" smtClean="0"/>
              <a:t>priorize</a:t>
            </a:r>
            <a:r>
              <a:rPr lang="en-CA" sz="1800" dirty="0" smtClean="0"/>
              <a:t> R&amp;D</a:t>
            </a:r>
          </a:p>
          <a:p>
            <a:r>
              <a:rPr lang="en-CA" sz="1800" b="1" dirty="0" smtClean="0"/>
              <a:t>Validation phase:</a:t>
            </a:r>
          </a:p>
          <a:p>
            <a:pPr lvl="1"/>
            <a:r>
              <a:rPr lang="en-CA" sz="1800" dirty="0" smtClean="0"/>
              <a:t>Reduce prediction uncertainties</a:t>
            </a:r>
          </a:p>
          <a:p>
            <a:pPr lvl="1"/>
            <a:r>
              <a:rPr lang="en-CA" sz="1800" dirty="0" smtClean="0"/>
              <a:t>Calibrate the model parameters</a:t>
            </a:r>
          </a:p>
          <a:p>
            <a:r>
              <a:rPr lang="en-CA" sz="1800" b="1" dirty="0" smtClean="0"/>
              <a:t>Practical use of a model:</a:t>
            </a:r>
          </a:p>
          <a:p>
            <a:pPr lvl="1"/>
            <a:r>
              <a:rPr lang="en-CA" sz="1800" dirty="0" smtClean="0"/>
              <a:t>Prediction</a:t>
            </a:r>
            <a:r>
              <a:rPr lang="en-CA" sz="1800" b="1" dirty="0" smtClean="0"/>
              <a:t>: </a:t>
            </a:r>
            <a:r>
              <a:rPr lang="en-CA" sz="1800" dirty="0" smtClean="0"/>
              <a:t>assess a risk of failure </a:t>
            </a:r>
          </a:p>
          <a:p>
            <a:pPr lvl="1"/>
            <a:r>
              <a:rPr lang="en-CA" sz="1800" dirty="0" smtClean="0"/>
              <a:t>Estimation:</a:t>
            </a:r>
            <a:r>
              <a:rPr lang="en-CA" sz="1800" b="1" dirty="0" smtClean="0"/>
              <a:t> </a:t>
            </a:r>
            <a:r>
              <a:rPr lang="en-CA" sz="1800" dirty="0" smtClean="0"/>
              <a:t>optimize system performances and robustness</a:t>
            </a:r>
          </a:p>
          <a:p>
            <a:pPr lvl="1"/>
            <a:endParaRPr 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smtClean="0"/>
              <a:t>B. </a:t>
            </a:r>
            <a:r>
              <a:rPr lang="en-CA" sz="1200" dirty="0" err="1" smtClean="0"/>
              <a:t>Iooss</a:t>
            </a:r>
            <a:r>
              <a:rPr lang="en-CA" sz="1200" dirty="0" smtClean="0"/>
              <a:t> 11</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err="1" smtClean="0"/>
              <a:t>Venez</a:t>
            </a:r>
            <a:r>
              <a:rPr lang="en-CA" sz="1200" dirty="0" smtClean="0"/>
              <a:t>’ course 2012 – Treatment of uncertainties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Modeling (or Structural) Uncertainty Arise from assumptions used to build a mathematical model for A. representing the physical system (the real thing) B. representing the interactions of the system with the environment Comes from the lack of knowledge for the underlying true physics, leading to discrepancies (model bias) between the predictions from the model and the observations (measurements). The model inadequacy is always present and the question is how to select the best models over a family of alternative models introduced to model the same physical phenomenon.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t>• Parametric Uncertainty Arise from lack of knowledge of the appropriate values of the parameters of a mathematical model. Examples include the material properties of a continuum such as solid or fluid, the properties involved in constitutive laws, the boundary conditions,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smtClean="0"/>
              <a:t>Computational (or Algorithmic) Uncertainty linked to the numerical uncertainty arising from the numerical approximations introduced to implement the analysis in a computer. Examples include spatial and temporal discretization of PDEs using finite element methods, finite difference methods or particle methods.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smtClean="0"/>
              <a:t>• Measurement uncertainty arises from the variability in the values of the experimental properties due to variability in experimental set up, errors in the measuring equipment, and inaccuracies in the data acquisition system.</a:t>
            </a:r>
          </a:p>
          <a:p>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9</a:t>
            </a:fld>
            <a:endParaRPr lang="en-CA"/>
          </a:p>
        </p:txBody>
      </p:sp>
    </p:spTree>
    <p:extLst>
      <p:ext uri="{BB962C8B-B14F-4D97-AF65-F5344CB8AC3E}">
        <p14:creationId xmlns:p14="http://schemas.microsoft.com/office/powerpoint/2010/main" val="1773056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4F998001-72E3-4E05-93F8-97113284FED6}" type="slidenum">
              <a:rPr lang="en-US" altLang="en-US"/>
              <a:pPr eaLnBrk="1" hangingPunct="1"/>
              <a:t>12</a:t>
            </a:fld>
            <a:endParaRPr lang="en-US" alt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a typeface="ＭＳ Ｐゴシック" panose="020B0600070205080204" pitchFamily="34" charset="-128"/>
            </a:endParaRPr>
          </a:p>
        </p:txBody>
      </p:sp>
    </p:spTree>
    <p:extLst>
      <p:ext uri="{BB962C8B-B14F-4D97-AF65-F5344CB8AC3E}">
        <p14:creationId xmlns:p14="http://schemas.microsoft.com/office/powerpoint/2010/main" val="3934813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to uncertainty quantification: https://nanohub.org/resources/10694</a:t>
            </a:r>
            <a:endParaRPr lang="en-CA" dirty="0"/>
          </a:p>
        </p:txBody>
      </p:sp>
      <p:sp>
        <p:nvSpPr>
          <p:cNvPr id="4" name="Slide Number Placeholder 3"/>
          <p:cNvSpPr>
            <a:spLocks noGrp="1"/>
          </p:cNvSpPr>
          <p:nvPr>
            <p:ph type="sldNum" sz="quarter" idx="10"/>
          </p:nvPr>
        </p:nvSpPr>
        <p:spPr/>
        <p:txBody>
          <a:bodyPr/>
          <a:lstStyle/>
          <a:p>
            <a:fld id="{2AF1F395-506A-4DC9-8C17-8EF4B2CF7DD1}" type="slidenum">
              <a:rPr lang="en-CA" smtClean="0"/>
              <a:t>13</a:t>
            </a:fld>
            <a:endParaRPr lang="en-CA"/>
          </a:p>
        </p:txBody>
      </p:sp>
    </p:spTree>
    <p:extLst>
      <p:ext uri="{BB962C8B-B14F-4D97-AF65-F5344CB8AC3E}">
        <p14:creationId xmlns:p14="http://schemas.microsoft.com/office/powerpoint/2010/main" val="6500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smtClean="0"/>
              <a:t>Michaël</a:t>
            </a:r>
            <a:r>
              <a:rPr lang="en-CA" dirty="0" smtClean="0"/>
              <a:t> </a:t>
            </a:r>
            <a:r>
              <a:rPr lang="en-CA" dirty="0" err="1" smtClean="0"/>
              <a:t>Baudin</a:t>
            </a:r>
            <a:r>
              <a:rPr lang="en-CA" dirty="0" smtClean="0"/>
              <a:t>, Anne </a:t>
            </a:r>
            <a:r>
              <a:rPr lang="en-CA" dirty="0" err="1" smtClean="0"/>
              <a:t>Dutfoy</a:t>
            </a:r>
            <a:r>
              <a:rPr lang="en-CA" dirty="0" smtClean="0"/>
              <a:t>, Bertrand </a:t>
            </a:r>
            <a:r>
              <a:rPr lang="en-CA" dirty="0" err="1" smtClean="0"/>
              <a:t>Iooss</a:t>
            </a:r>
            <a:r>
              <a:rPr lang="en-CA" dirty="0" smtClean="0"/>
              <a:t> and Anne-Laure </a:t>
            </a:r>
            <a:r>
              <a:rPr lang="en-CA" dirty="0" err="1" smtClean="0"/>
              <a:t>Popelin</a:t>
            </a:r>
            <a:r>
              <a:rPr lang="en-CA" dirty="0" smtClean="0"/>
              <a:t>, </a:t>
            </a:r>
            <a:r>
              <a:rPr lang="en-CA" dirty="0" err="1" smtClean="0"/>
              <a:t>OpenTURNS</a:t>
            </a:r>
            <a:r>
              <a:rPr lang="en-CA" dirty="0" smtClean="0"/>
              <a:t> : An industrial software for uncertainty quantification in simulation, arXiv:1501.05242v2 [stat.CO] 5 Jun 2015.</a:t>
            </a:r>
            <a:endParaRPr lang="en-US" dirty="0" smtClean="0"/>
          </a:p>
          <a:p>
            <a:endParaRPr lang="en-US" dirty="0" smtClean="0"/>
          </a:p>
          <a:p>
            <a:endParaRPr lang="en-US" dirty="0" smtClean="0"/>
          </a:p>
          <a:p>
            <a:r>
              <a:rPr lang="en-US" dirty="0" smtClean="0"/>
              <a:t>Resources:</a:t>
            </a:r>
            <a:r>
              <a:rPr lang="en-US"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0" u="none" strike="noStrike" kern="1200" baseline="0" dirty="0" err="1" smtClean="0">
                <a:solidFill>
                  <a:schemeClr val="tx1"/>
                </a:solidFill>
                <a:latin typeface="+mn-lt"/>
                <a:ea typeface="+mn-ea"/>
                <a:cs typeface="+mn-cs"/>
              </a:rPr>
              <a:t>Bigoni</a:t>
            </a:r>
            <a:r>
              <a:rPr lang="en-CA" sz="1200" b="1" i="0" u="none" strike="noStrike" kern="1200" baseline="0" dirty="0" smtClean="0">
                <a:solidFill>
                  <a:schemeClr val="tx1"/>
                </a:solidFill>
                <a:latin typeface="+mn-lt"/>
                <a:ea typeface="+mn-ea"/>
                <a:cs typeface="+mn-cs"/>
              </a:rPr>
              <a:t>, Daniele; </a:t>
            </a:r>
            <a:r>
              <a:rPr lang="en-CA" sz="1200" b="1" i="0" u="none" strike="noStrike" kern="1200" baseline="0" dirty="0" err="1" smtClean="0">
                <a:solidFill>
                  <a:schemeClr val="tx1"/>
                </a:solidFill>
                <a:latin typeface="+mn-lt"/>
                <a:ea typeface="+mn-ea"/>
                <a:cs typeface="+mn-cs"/>
              </a:rPr>
              <a:t>Engsig-Karup</a:t>
            </a:r>
            <a:r>
              <a:rPr lang="en-CA" sz="1200" b="1" i="0" u="none" strike="noStrike" kern="1200" baseline="0" dirty="0" smtClean="0">
                <a:solidFill>
                  <a:schemeClr val="tx1"/>
                </a:solidFill>
                <a:latin typeface="+mn-lt"/>
                <a:ea typeface="+mn-ea"/>
                <a:cs typeface="+mn-cs"/>
              </a:rPr>
              <a:t>, Allan Peter, Uncertainty Quantification with Applications to Engineering Problems, Technical University of Denmark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baseline="0" dirty="0" smtClean="0">
                <a:solidFill>
                  <a:schemeClr val="tx1"/>
                </a:solidFill>
                <a:latin typeface="+mn-lt"/>
                <a:ea typeface="+mn-ea"/>
                <a:cs typeface="+mn-cs"/>
              </a:rPr>
              <a:t>Based on </a:t>
            </a:r>
            <a:r>
              <a:rPr lang="en-US" sz="1200" b="1" i="0" u="none" strike="noStrike" kern="1200" baseline="0" dirty="0" err="1" smtClean="0">
                <a:solidFill>
                  <a:schemeClr val="tx1"/>
                </a:solidFill>
                <a:latin typeface="+mn-lt"/>
                <a:ea typeface="+mn-ea"/>
                <a:cs typeface="+mn-cs"/>
              </a:rPr>
              <a:t>OpenTurns</a:t>
            </a:r>
            <a:endParaRPr lang="en-CA" sz="1200" b="1"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2AF1F395-506A-4DC9-8C17-8EF4B2CF7DD1}" type="slidenum">
              <a:rPr lang="en-CA" smtClean="0"/>
              <a:t>16</a:t>
            </a:fld>
            <a:endParaRPr lang="en-CA"/>
          </a:p>
        </p:txBody>
      </p:sp>
    </p:spTree>
    <p:extLst>
      <p:ext uri="{BB962C8B-B14F-4D97-AF65-F5344CB8AC3E}">
        <p14:creationId xmlns:p14="http://schemas.microsoft.com/office/powerpoint/2010/main" val="412011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6" name="Picture 17" descr="image_Cover2_PP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a:spLocks noGrp="1"/>
          </p:cNvSpPr>
          <p:nvPr>
            <p:ph type="title"/>
          </p:nvPr>
        </p:nvSpPr>
        <p:spPr>
          <a:xfrm>
            <a:off x="3657600" y="2490787"/>
            <a:ext cx="4648200" cy="1362075"/>
          </a:xfrm>
        </p:spPr>
        <p:txBody>
          <a:bodyPr anchor="t"/>
          <a:lstStyle>
            <a:lvl1pPr algn="r">
              <a:defRPr sz="3200" b="0" cap="none"/>
            </a:lvl1pPr>
          </a:lstStyle>
          <a:p>
            <a:r>
              <a:rPr lang="en-US" smtClean="0"/>
              <a:t>Click to edit Master title style</a:t>
            </a:r>
            <a:endParaRPr lang="en-US" dirty="0"/>
          </a:p>
        </p:txBody>
      </p:sp>
      <p:sp>
        <p:nvSpPr>
          <p:cNvPr id="5" name="Text Placeholder 2"/>
          <p:cNvSpPr>
            <a:spLocks noGrp="1"/>
          </p:cNvSpPr>
          <p:nvPr>
            <p:ph type="body" idx="1"/>
          </p:nvPr>
        </p:nvSpPr>
        <p:spPr>
          <a:xfrm>
            <a:off x="3657600" y="990600"/>
            <a:ext cx="4648200" cy="1500187"/>
          </a:xfrm>
        </p:spPr>
        <p:txBody>
          <a:bodyPr anchor="b"/>
          <a:lstStyle>
            <a:lvl1pPr marL="0" indent="0" algn="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3817963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2029947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5029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5029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2829482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41763"/>
            <a:ext cx="4038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Date Placeholder 5"/>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8" name="Slide Number Placeholder 7"/>
          <p:cNvSpPr>
            <a:spLocks noGrp="1"/>
          </p:cNvSpPr>
          <p:nvPr>
            <p:ph type="sldNum" sz="quarter" idx="12"/>
          </p:nvPr>
        </p:nvSpPr>
        <p:spPr>
          <a:xfrm>
            <a:off x="6553200" y="6243638"/>
            <a:ext cx="2133600" cy="457200"/>
          </a:xfrm>
          <a:prstGeom prst="rect">
            <a:avLst/>
          </a:prstGeom>
        </p:spPr>
        <p:txBody>
          <a:bodyPr/>
          <a:lstStyle>
            <a:lvl1pPr>
              <a:defRPr/>
            </a:lvl1pPr>
          </a:lstStyle>
          <a:p>
            <a:fld id="{783F9E3E-9117-4CE0-90F7-B228926D8A0E}" type="slidenum">
              <a:rPr lang="en-US" altLang="en-US"/>
              <a:pPr/>
              <a:t>‹#›</a:t>
            </a:fld>
            <a:endParaRPr lang="en-US" altLang="en-US"/>
          </a:p>
        </p:txBody>
      </p:sp>
    </p:spTree>
    <p:extLst>
      <p:ext uri="{BB962C8B-B14F-4D97-AF65-F5344CB8AC3E}">
        <p14:creationId xmlns:p14="http://schemas.microsoft.com/office/powerpoint/2010/main" val="4099988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Date Placeholder 4"/>
          <p:cNvSpPr>
            <a:spLocks noGrp="1"/>
          </p:cNvSpPr>
          <p:nvPr>
            <p:ph type="dt" sz="half" idx="10"/>
          </p:nvPr>
        </p:nvSpPr>
        <p:spPr>
          <a:xfrm>
            <a:off x="457200" y="6243638"/>
            <a:ext cx="2133600" cy="457200"/>
          </a:xfrm>
          <a:prstGeom prst="rect">
            <a:avLst/>
          </a:prstGeom>
        </p:spPr>
        <p:txBody>
          <a:bodyPr/>
          <a:lstStyle>
            <a:lvl1pPr>
              <a:defRPr/>
            </a:lvl1pPr>
          </a:lstStyle>
          <a:p>
            <a:endParaRPr lang="en-US" alt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ltLang="en-US"/>
          </a:p>
        </p:txBody>
      </p:sp>
      <p:sp>
        <p:nvSpPr>
          <p:cNvPr id="7" name="Slide Number Placeholder 6"/>
          <p:cNvSpPr>
            <a:spLocks noGrp="1"/>
          </p:cNvSpPr>
          <p:nvPr>
            <p:ph type="sldNum" sz="quarter" idx="12"/>
          </p:nvPr>
        </p:nvSpPr>
        <p:spPr>
          <a:xfrm>
            <a:off x="6553200" y="6243638"/>
            <a:ext cx="2133600" cy="457200"/>
          </a:xfrm>
          <a:prstGeom prst="rect">
            <a:avLst/>
          </a:prstGeom>
        </p:spPr>
        <p:txBody>
          <a:bodyPr/>
          <a:lstStyle>
            <a:lvl1pPr>
              <a:defRPr/>
            </a:lvl1pPr>
          </a:lstStyle>
          <a:p>
            <a:fld id="{6AE1D763-1690-40EA-8937-E1D7CCF930BA}" type="slidenum">
              <a:rPr lang="en-US" altLang="en-US"/>
              <a:pPr/>
              <a:t>‹#›</a:t>
            </a:fld>
            <a:endParaRPr lang="en-US" altLang="en-US"/>
          </a:p>
        </p:txBody>
      </p:sp>
    </p:spTree>
    <p:extLst>
      <p:ext uri="{BB962C8B-B14F-4D97-AF65-F5344CB8AC3E}">
        <p14:creationId xmlns:p14="http://schemas.microsoft.com/office/powerpoint/2010/main" val="583564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3253725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219440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524000"/>
            <a:ext cx="3810000" cy="3886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2452245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1471644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1689663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10555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439912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atin typeface="Verdana"/>
                <a:ea typeface="+mn-ea"/>
                <a:cs typeface="Verdana"/>
              </a:defRPr>
            </a:lvl1pPr>
          </a:lstStyle>
          <a:p>
            <a:pPr>
              <a:defRPr/>
            </a:pPr>
            <a:endParaRPr lang="en-US"/>
          </a:p>
        </p:txBody>
      </p:sp>
    </p:spTree>
    <p:extLst>
      <p:ext uri="{BB962C8B-B14F-4D97-AF65-F5344CB8AC3E}">
        <p14:creationId xmlns:p14="http://schemas.microsoft.com/office/powerpoint/2010/main" val="3168447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14" descr="image_Page2b_PPT"/>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Grp="1" noChangeArrowheads="1"/>
          </p:cNvSpPr>
          <p:nvPr>
            <p:ph type="title"/>
          </p:nvPr>
        </p:nvSpPr>
        <p:spPr bwMode="auto">
          <a:xfrm>
            <a:off x="685800" y="381000"/>
            <a:ext cx="6553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endParaRPr lang="en-CA" altLang="en-US" smtClean="0"/>
          </a:p>
        </p:txBody>
      </p:sp>
      <p:sp>
        <p:nvSpPr>
          <p:cNvPr id="1028" name="Rectangle 3"/>
          <p:cNvSpPr>
            <a:spLocks noGrp="1" noChangeArrowheads="1"/>
          </p:cNvSpPr>
          <p:nvPr>
            <p:ph type="body" idx="1"/>
          </p:nvPr>
        </p:nvSpPr>
        <p:spPr bwMode="auto">
          <a:xfrm>
            <a:off x="685800" y="1524000"/>
            <a:ext cx="77724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endParaRPr lang="en-CA" altLang="en-US" smtClean="0"/>
          </a:p>
        </p:txBody>
      </p:sp>
      <p:sp>
        <p:nvSpPr>
          <p:cNvPr id="1029" name="Rectangle 5"/>
          <p:cNvSpPr>
            <a:spLocks noGrp="1" noChangeArrowheads="1"/>
          </p:cNvSpPr>
          <p:nvPr>
            <p:ph type="ftr" sz="quarter" idx="3"/>
          </p:nvPr>
        </p:nvSpPr>
        <p:spPr bwMode="auto">
          <a:xfrm>
            <a:off x="3886200" y="6019800"/>
            <a:ext cx="4572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solidFill>
                  <a:srgbClr val="990000"/>
                </a:solidFill>
                <a:latin typeface="Verdana" pitchFamily="34" charset="0"/>
              </a:defRPr>
            </a:lvl1pPr>
          </a:lstStyle>
          <a:p>
            <a:pPr fontAlgn="base">
              <a:spcBef>
                <a:spcPct val="0"/>
              </a:spcBef>
              <a:spcAft>
                <a:spcPct val="0"/>
              </a:spcAft>
            </a:pPr>
            <a:endParaRPr lang="en-CA" altLang="en-US" smtClean="0">
              <a:ea typeface="ＭＳ Ｐゴシック" pitchFamily="34" charset="-128"/>
            </a:endParaRPr>
          </a:p>
        </p:txBody>
      </p:sp>
    </p:spTree>
    <p:extLst>
      <p:ext uri="{BB962C8B-B14F-4D97-AF65-F5344CB8AC3E}">
        <p14:creationId xmlns:p14="http://schemas.microsoft.com/office/powerpoint/2010/main" val="16504589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rtl="0" eaLnBrk="1" fontAlgn="base" hangingPunct="1">
        <a:spcBef>
          <a:spcPct val="0"/>
        </a:spcBef>
        <a:spcAft>
          <a:spcPct val="0"/>
        </a:spcAft>
        <a:defRPr sz="2800">
          <a:solidFill>
            <a:srgbClr val="990000"/>
          </a:solidFill>
          <a:latin typeface="Verdana"/>
          <a:ea typeface="ＭＳ Ｐゴシック" pitchFamily="34" charset="-128"/>
          <a:cs typeface="Verdana"/>
        </a:defRPr>
      </a:lvl1pPr>
      <a:lvl2pPr algn="l" rtl="0" eaLnBrk="1" fontAlgn="base" hangingPunct="1">
        <a:spcBef>
          <a:spcPct val="0"/>
        </a:spcBef>
        <a:spcAft>
          <a:spcPct val="0"/>
        </a:spcAft>
        <a:defRPr sz="2800">
          <a:solidFill>
            <a:srgbClr val="990000"/>
          </a:solidFill>
          <a:latin typeface="Verdana" pitchFamily="34" charset="0"/>
          <a:ea typeface="ＭＳ Ｐゴシック" pitchFamily="34" charset="-128"/>
        </a:defRPr>
      </a:lvl2pPr>
      <a:lvl3pPr algn="l" rtl="0" eaLnBrk="1" fontAlgn="base" hangingPunct="1">
        <a:spcBef>
          <a:spcPct val="0"/>
        </a:spcBef>
        <a:spcAft>
          <a:spcPct val="0"/>
        </a:spcAft>
        <a:defRPr sz="2800">
          <a:solidFill>
            <a:srgbClr val="990000"/>
          </a:solidFill>
          <a:latin typeface="Verdana" pitchFamily="34" charset="0"/>
          <a:ea typeface="ＭＳ Ｐゴシック" pitchFamily="34" charset="-128"/>
        </a:defRPr>
      </a:lvl3pPr>
      <a:lvl4pPr algn="l" rtl="0" eaLnBrk="1" fontAlgn="base" hangingPunct="1">
        <a:spcBef>
          <a:spcPct val="0"/>
        </a:spcBef>
        <a:spcAft>
          <a:spcPct val="0"/>
        </a:spcAft>
        <a:defRPr sz="2800">
          <a:solidFill>
            <a:srgbClr val="990000"/>
          </a:solidFill>
          <a:latin typeface="Verdana" pitchFamily="34" charset="0"/>
          <a:ea typeface="ＭＳ Ｐゴシック" pitchFamily="34" charset="-128"/>
        </a:defRPr>
      </a:lvl4pPr>
      <a:lvl5pPr algn="l" rtl="0" eaLnBrk="1" fontAlgn="base" hangingPunct="1">
        <a:spcBef>
          <a:spcPct val="0"/>
        </a:spcBef>
        <a:spcAft>
          <a:spcPct val="0"/>
        </a:spcAft>
        <a:defRPr sz="2800">
          <a:solidFill>
            <a:srgbClr val="990000"/>
          </a:solidFill>
          <a:latin typeface="Verdana" pitchFamily="34" charset="0"/>
          <a:ea typeface="ＭＳ Ｐゴシック" pitchFamily="34" charset="-128"/>
        </a:defRPr>
      </a:lvl5pPr>
      <a:lvl6pPr marL="457200" algn="l" rtl="0" eaLnBrk="1" fontAlgn="base" hangingPunct="1">
        <a:spcBef>
          <a:spcPct val="0"/>
        </a:spcBef>
        <a:spcAft>
          <a:spcPct val="0"/>
        </a:spcAft>
        <a:defRPr sz="2800">
          <a:solidFill>
            <a:srgbClr val="990000"/>
          </a:solidFill>
          <a:latin typeface="Arial Black" pitchFamily="-110" charset="0"/>
        </a:defRPr>
      </a:lvl6pPr>
      <a:lvl7pPr marL="914400" algn="l" rtl="0" eaLnBrk="1" fontAlgn="base" hangingPunct="1">
        <a:spcBef>
          <a:spcPct val="0"/>
        </a:spcBef>
        <a:spcAft>
          <a:spcPct val="0"/>
        </a:spcAft>
        <a:defRPr sz="2800">
          <a:solidFill>
            <a:srgbClr val="990000"/>
          </a:solidFill>
          <a:latin typeface="Arial Black" pitchFamily="-110" charset="0"/>
        </a:defRPr>
      </a:lvl7pPr>
      <a:lvl8pPr marL="1371600" algn="l" rtl="0" eaLnBrk="1" fontAlgn="base" hangingPunct="1">
        <a:spcBef>
          <a:spcPct val="0"/>
        </a:spcBef>
        <a:spcAft>
          <a:spcPct val="0"/>
        </a:spcAft>
        <a:defRPr sz="2800">
          <a:solidFill>
            <a:srgbClr val="990000"/>
          </a:solidFill>
          <a:latin typeface="Arial Black" pitchFamily="-110" charset="0"/>
        </a:defRPr>
      </a:lvl8pPr>
      <a:lvl9pPr marL="1828800" algn="l" rtl="0" eaLnBrk="1" fontAlgn="base" hangingPunct="1">
        <a:spcBef>
          <a:spcPct val="0"/>
        </a:spcBef>
        <a:spcAft>
          <a:spcPct val="0"/>
        </a:spcAft>
        <a:defRPr sz="2800">
          <a:solidFill>
            <a:srgbClr val="990000"/>
          </a:solidFill>
          <a:latin typeface="Arial Black" pitchFamily="-110" charset="0"/>
        </a:defRPr>
      </a:lvl9pPr>
    </p:titleStyle>
    <p:bodyStyle>
      <a:lvl1pPr marL="342900" indent="-342900" algn="l" rtl="0" eaLnBrk="1" fontAlgn="base" hangingPunct="1">
        <a:spcBef>
          <a:spcPct val="20000"/>
        </a:spcBef>
        <a:spcAft>
          <a:spcPct val="0"/>
        </a:spcAft>
        <a:buChar char="•"/>
        <a:defRPr sz="2000">
          <a:solidFill>
            <a:schemeClr val="tx1"/>
          </a:solidFill>
          <a:latin typeface="Verdana"/>
          <a:ea typeface="ＭＳ Ｐゴシック" pitchFamily="34" charset="-128"/>
          <a:cs typeface="Verdana"/>
        </a:defRPr>
      </a:lvl1pPr>
      <a:lvl2pPr marL="742950" indent="-28575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2pPr>
      <a:lvl3pPr marL="11430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3pPr>
      <a:lvl4pPr marL="16002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4pPr>
      <a:lvl5pPr marL="2057400" indent="-228600" algn="l" rtl="0" eaLnBrk="1" fontAlgn="base" hangingPunct="1">
        <a:spcBef>
          <a:spcPct val="20000"/>
        </a:spcBef>
        <a:spcAft>
          <a:spcPct val="0"/>
        </a:spcAft>
        <a:buChar char="»"/>
        <a:defRPr sz="2000">
          <a:solidFill>
            <a:schemeClr val="tx1"/>
          </a:solidFill>
          <a:latin typeface="Verdana"/>
          <a:ea typeface="ＭＳ Ｐゴシック" pitchFamily="-110" charset="-128"/>
          <a:cs typeface="Verdana"/>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image" Target="../media/image17.wmf"/><Relationship Id="rId4" Type="http://schemas.openxmlformats.org/officeDocument/2006/relationships/oleObject" Target="../embeddings/oleObject1.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9.xml"/><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wmf"/><Relationship Id="rId11" Type="http://schemas.openxmlformats.org/officeDocument/2006/relationships/image" Target="../media/image20.wmf"/><Relationship Id="rId5" Type="http://schemas.openxmlformats.org/officeDocument/2006/relationships/oleObject" Target="../embeddings/oleObject2.bin"/><Relationship Id="rId10" Type="http://schemas.openxmlformats.org/officeDocument/2006/relationships/oleObject" Target="../embeddings/oleObject6.bin"/><Relationship Id="rId4" Type="http://schemas.openxmlformats.org/officeDocument/2006/relationships/image" Target="../media/image23.png"/><Relationship Id="rId9" Type="http://schemas.openxmlformats.org/officeDocument/2006/relationships/oleObject" Target="../embeddings/oleObject5.bin"/></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notesSlide" Target="../notesSlides/notesSlide20.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0.png"/></Relationships>
</file>

<file path=ppt/slides/_rels/slide4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9.bin"/><Relationship Id="rId4" Type="http://schemas.openxmlformats.org/officeDocument/2006/relationships/image" Target="../media/image25.wmf"/><Relationship Id="rId9" Type="http://schemas.openxmlformats.org/officeDocument/2006/relationships/hyperlink" Target="https://en.wikipedia.org/wiki/Confidence_interval"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2.bin"/><Relationship Id="rId5" Type="http://schemas.openxmlformats.org/officeDocument/2006/relationships/image" Target="../media/image30.wmf"/><Relationship Id="rId4" Type="http://schemas.openxmlformats.org/officeDocument/2006/relationships/oleObject" Target="../embeddings/oleObject11.bin"/></Relationships>
</file>

<file path=ppt/slides/_rels/slide5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40.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39.wmf"/><Relationship Id="rId4" Type="http://schemas.openxmlformats.org/officeDocument/2006/relationships/oleObject" Target="../embeddings/oleObject13.bin"/></Relationships>
</file>

<file path=ppt/slides/_rels/slide5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4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43.wmf"/><Relationship Id="rId5" Type="http://schemas.openxmlformats.org/officeDocument/2006/relationships/oleObject" Target="../embeddings/oleObject16.bin"/><Relationship Id="rId4" Type="http://schemas.openxmlformats.org/officeDocument/2006/relationships/image" Target="../media/image42.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46.wmf"/><Relationship Id="rId5" Type="http://schemas.openxmlformats.org/officeDocument/2006/relationships/oleObject" Target="../embeddings/oleObject19.bin"/><Relationship Id="rId4" Type="http://schemas.openxmlformats.org/officeDocument/2006/relationships/image" Target="../media/image45.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9.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7.png"/><Relationship Id="rId4" Type="http://schemas.openxmlformats.org/officeDocument/2006/relationships/image" Target="../media/image600.png"/></Relationships>
</file>

<file path=ppt/slides/_rels/slide66.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5.wmf"/><Relationship Id="rId5" Type="http://schemas.openxmlformats.org/officeDocument/2006/relationships/oleObject" Target="../embeddings/oleObject22.bin"/><Relationship Id="rId4" Type="http://schemas.openxmlformats.org/officeDocument/2006/relationships/image" Target="../media/image64.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8.wmf"/><Relationship Id="rId5" Type="http://schemas.openxmlformats.org/officeDocument/2006/relationships/oleObject" Target="../embeddings/oleObject25.bin"/><Relationship Id="rId4" Type="http://schemas.openxmlformats.org/officeDocument/2006/relationships/image" Target="../media/image67.wmf"/></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0.wmf"/><Relationship Id="rId5" Type="http://schemas.openxmlformats.org/officeDocument/2006/relationships/oleObject" Target="../embeddings/oleObject27.bin"/><Relationship Id="rId4" Type="http://schemas.openxmlformats.org/officeDocument/2006/relationships/image" Target="../media/image69.w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www.openturns.org/" TargetMode="External"/><Relationship Id="rId2" Type="http://schemas.openxmlformats.org/officeDocument/2006/relationships/hyperlink" Target="https://ec.europa.eu/jrc/en/samo/simlab" TargetMode="External"/><Relationship Id="rId1" Type="http://schemas.openxmlformats.org/officeDocument/2006/relationships/slideLayout" Target="../slideLayouts/slideLayout2.xml"/><Relationship Id="rId4" Type="http://schemas.openxmlformats.org/officeDocument/2006/relationships/hyperlink" Target="http://www.uqlab.com/"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www.ima.umn.edu/2014-2015/ND6.15-26.15/" TargetMode="External"/><Relationship Id="rId2" Type="http://schemas.openxmlformats.org/officeDocument/2006/relationships/hyperlink" Target="http://eclass.uth.gr/eclass/courses/MHXB124/" TargetMode="External"/><Relationship Id="rId1" Type="http://schemas.openxmlformats.org/officeDocument/2006/relationships/slideLayout" Target="../slideLayouts/slideLayout2.xml"/><Relationship Id="rId4" Type="http://schemas.openxmlformats.org/officeDocument/2006/relationships/hyperlink" Target="http://www4.ncsu.edu/~rsmith/MA540_s17.html"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4"/>
          <p:cNvSpPr>
            <a:spLocks noGrp="1"/>
          </p:cNvSpPr>
          <p:nvPr>
            <p:ph type="title"/>
          </p:nvPr>
        </p:nvSpPr>
        <p:spPr>
          <a:xfrm>
            <a:off x="395536" y="2636912"/>
            <a:ext cx="7910264" cy="1224136"/>
          </a:xfrm>
        </p:spPr>
        <p:txBody>
          <a:bodyPr/>
          <a:lstStyle/>
          <a:p>
            <a:pPr algn="l"/>
            <a:r>
              <a:rPr lang="en-US" sz="2800" dirty="0"/>
              <a:t>Principles of Data and Error Analysis in Engineering Measurements</a:t>
            </a:r>
            <a:endParaRPr lang="en-US" altLang="en-US" sz="2600" dirty="0" smtClean="0">
              <a:latin typeface="Verdana" pitchFamily="34" charset="0"/>
            </a:endParaRPr>
          </a:p>
        </p:txBody>
      </p:sp>
      <p:sp>
        <p:nvSpPr>
          <p:cNvPr id="14339" name="Text Placeholder 5"/>
          <p:cNvSpPr>
            <a:spLocks noGrp="1"/>
          </p:cNvSpPr>
          <p:nvPr>
            <p:ph type="body" idx="1"/>
          </p:nvPr>
        </p:nvSpPr>
        <p:spPr>
          <a:xfrm>
            <a:off x="3657600" y="990600"/>
            <a:ext cx="4648200" cy="1500188"/>
          </a:xfrm>
        </p:spPr>
        <p:txBody>
          <a:bodyPr/>
          <a:lstStyle/>
          <a:p>
            <a:r>
              <a:rPr lang="en-CA" sz="1600" dirty="0"/>
              <a:t>Miodrag Bolic</a:t>
            </a:r>
          </a:p>
          <a:p>
            <a:r>
              <a:rPr lang="en-CA" sz="1600" dirty="0"/>
              <a:t>Associate Professor</a:t>
            </a:r>
          </a:p>
          <a:p>
            <a:r>
              <a:rPr lang="en-CA" sz="1600" dirty="0"/>
              <a:t>School of Electrical Engineering and Computer Science (EECS) </a:t>
            </a:r>
          </a:p>
          <a:p>
            <a:r>
              <a:rPr lang="en-CA" sz="1600" dirty="0"/>
              <a:t>Faculty of Engineering</a:t>
            </a:r>
            <a:endParaRPr lang="en-US" altLang="en-US" sz="1600" dirty="0" smtClean="0">
              <a:latin typeface="Verdana" pitchFamily="34" charset="0"/>
            </a:endParaRPr>
          </a:p>
        </p:txBody>
      </p:sp>
    </p:spTree>
    <p:extLst>
      <p:ext uri="{BB962C8B-B14F-4D97-AF65-F5344CB8AC3E}">
        <p14:creationId xmlns:p14="http://schemas.microsoft.com/office/powerpoint/2010/main" val="12454451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r>
              <a:rPr lang="en-CA" dirty="0" smtClean="0"/>
              <a:t>Verification </a:t>
            </a:r>
            <a:r>
              <a:rPr lang="en-CA" dirty="0"/>
              <a:t>determines how well the computational model solves </a:t>
            </a:r>
            <a:r>
              <a:rPr lang="en-CA" dirty="0" smtClean="0"/>
              <a:t>the math-model equations</a:t>
            </a:r>
          </a:p>
          <a:p>
            <a:r>
              <a:rPr lang="en-CA" dirty="0" smtClean="0"/>
              <a:t>Validation </a:t>
            </a:r>
            <a:r>
              <a:rPr lang="en-CA" dirty="0"/>
              <a:t>determines how well the model represents the </a:t>
            </a:r>
            <a:r>
              <a:rPr lang="en-CA" dirty="0" smtClean="0"/>
              <a:t>true physical system</a:t>
            </a:r>
          </a:p>
          <a:p>
            <a:pPr lvl="1"/>
            <a:r>
              <a:rPr lang="en-CA" smtClean="0"/>
              <a:t>Involves </a:t>
            </a:r>
            <a:r>
              <a:rPr lang="en-CA" dirty="0"/>
              <a:t>comparisons between QOIs computed </a:t>
            </a:r>
            <a:r>
              <a:rPr lang="en-CA"/>
              <a:t>by </a:t>
            </a:r>
            <a:r>
              <a:rPr lang="en-CA" smtClean="0"/>
              <a:t>the model </a:t>
            </a:r>
            <a:r>
              <a:rPr lang="en-CA" dirty="0"/>
              <a:t>and corresponding true, physical QOIs inferred from physical </a:t>
            </a:r>
            <a:r>
              <a:rPr lang="en-CA"/>
              <a:t>observations </a:t>
            </a:r>
            <a:r>
              <a:rPr lang="en-CA" smtClean="0"/>
              <a:t>or experiments</a:t>
            </a:r>
            <a:r>
              <a:rPr lang="en-CA" dirty="0"/>
              <a:t>.</a:t>
            </a:r>
          </a:p>
        </p:txBody>
      </p:sp>
    </p:spTree>
    <p:extLst>
      <p:ext uri="{BB962C8B-B14F-4D97-AF65-F5344CB8AC3E}">
        <p14:creationId xmlns:p14="http://schemas.microsoft.com/office/powerpoint/2010/main" val="3993290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nature and predicting events</a:t>
            </a:r>
            <a:endParaRPr lang="en-CA" dirty="0"/>
          </a:p>
        </p:txBody>
      </p:sp>
      <p:sp>
        <p:nvSpPr>
          <p:cNvPr id="3" name="Content Placeholder 2"/>
          <p:cNvSpPr>
            <a:spLocks noGrp="1"/>
          </p:cNvSpPr>
          <p:nvPr>
            <p:ph idx="1"/>
          </p:nvPr>
        </p:nvSpPr>
        <p:spPr/>
        <p:txBody>
          <a:bodyPr/>
          <a:lstStyle/>
          <a:p>
            <a:r>
              <a:rPr lang="en-CA" dirty="0" smtClean="0"/>
              <a:t>Observations: we </a:t>
            </a:r>
            <a:r>
              <a:rPr lang="en-CA" dirty="0"/>
              <a:t>are unable to observe and/or predict nature </a:t>
            </a:r>
            <a:r>
              <a:rPr lang="en-CA" dirty="0" smtClean="0"/>
              <a:t>accurately</a:t>
            </a:r>
          </a:p>
          <a:p>
            <a:pPr lvl="1"/>
            <a:r>
              <a:rPr lang="en-CA" dirty="0"/>
              <a:t>the limited accuracy of measurement instruments, </a:t>
            </a:r>
            <a:endParaRPr lang="en-CA" dirty="0" smtClean="0"/>
          </a:p>
          <a:p>
            <a:pPr lvl="1"/>
            <a:r>
              <a:rPr lang="en-CA" dirty="0" smtClean="0"/>
              <a:t>the </a:t>
            </a:r>
            <a:r>
              <a:rPr lang="en-CA" dirty="0"/>
              <a:t>exceedingly high cost of performing accurate experiments and/or measurements, </a:t>
            </a:r>
            <a:endParaRPr lang="en-CA" dirty="0" smtClean="0"/>
          </a:p>
          <a:p>
            <a:pPr lvl="1"/>
            <a:r>
              <a:rPr lang="en-CA" dirty="0" smtClean="0"/>
              <a:t>the </a:t>
            </a:r>
            <a:r>
              <a:rPr lang="en-CA" dirty="0"/>
              <a:t>lack of accurate models or the computational need of using simplified ones. </a:t>
            </a:r>
            <a:endParaRPr lang="en-CA" dirty="0" smtClean="0"/>
          </a:p>
          <a:p>
            <a:r>
              <a:rPr lang="en-US" dirty="0" smtClean="0"/>
              <a:t>Predictions: </a:t>
            </a:r>
            <a:r>
              <a:rPr lang="en-CA" dirty="0"/>
              <a:t>the result of a combination of measurements, modeling and </a:t>
            </a:r>
            <a:r>
              <a:rPr lang="en-CA" dirty="0" smtClean="0"/>
              <a:t>simulations</a:t>
            </a:r>
          </a:p>
          <a:p>
            <a:r>
              <a:rPr lang="en-CA" dirty="0" smtClean="0"/>
              <a:t>Models </a:t>
            </a:r>
            <a:r>
              <a:rPr lang="en-CA" dirty="0"/>
              <a:t>are based on certain levels of approximation, introduced to make them </a:t>
            </a:r>
            <a:r>
              <a:rPr lang="en-CA" dirty="0" smtClean="0"/>
              <a:t>manageable</a:t>
            </a:r>
            <a:endParaRPr lang="en-CA" dirty="0"/>
          </a:p>
        </p:txBody>
      </p:sp>
    </p:spTree>
    <p:extLst>
      <p:ext uri="{BB962C8B-B14F-4D97-AF65-F5344CB8AC3E}">
        <p14:creationId xmlns:p14="http://schemas.microsoft.com/office/powerpoint/2010/main" val="821510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38138" y="228600"/>
            <a:ext cx="8467725" cy="762000"/>
          </a:xfrm>
        </p:spPr>
        <p:txBody>
          <a:bodyPr/>
          <a:lstStyle/>
          <a:p>
            <a:r>
              <a:rPr lang="en-US" altLang="en-US" dirty="0" smtClean="0">
                <a:ea typeface="ＭＳ Ｐゴシック" panose="020B0600070205080204" pitchFamily="34" charset="-128"/>
              </a:rPr>
              <a:t/>
            </a:r>
            <a:br>
              <a:rPr lang="en-US" altLang="en-US" dirty="0" smtClean="0">
                <a:ea typeface="ＭＳ Ｐゴシック" panose="020B0600070205080204" pitchFamily="34" charset="-128"/>
              </a:rPr>
            </a:br>
            <a:r>
              <a:rPr lang="en-US" altLang="en-US" dirty="0"/>
              <a:t>Modeling Approach</a:t>
            </a:r>
            <a:endParaRPr lang="en-US" altLang="en-US" dirty="0" smtClean="0">
              <a:ea typeface="ＭＳ Ｐゴシック" panose="020B0600070205080204" pitchFamily="34" charset="-128"/>
            </a:endParaRPr>
          </a:p>
        </p:txBody>
      </p:sp>
      <p:sp>
        <p:nvSpPr>
          <p:cNvPr id="27651" name="Rectangle 3"/>
          <p:cNvSpPr>
            <a:spLocks noGrp="1" noChangeArrowheads="1"/>
          </p:cNvSpPr>
          <p:nvPr>
            <p:ph type="body" idx="1"/>
          </p:nvPr>
        </p:nvSpPr>
        <p:spPr>
          <a:xfrm>
            <a:off x="609600" y="1268760"/>
            <a:ext cx="8384232" cy="4953000"/>
          </a:xfrm>
        </p:spPr>
        <p:txBody>
          <a:bodyPr/>
          <a:lstStyle/>
          <a:p>
            <a:pPr>
              <a:lnSpc>
                <a:spcPct val="85000"/>
              </a:lnSpc>
              <a:spcBef>
                <a:spcPct val="50000"/>
              </a:spcBef>
            </a:pPr>
            <a:r>
              <a:rPr lang="en-US" altLang="en-US" dirty="0" smtClean="0"/>
              <a:t>Advantages</a:t>
            </a:r>
            <a:endParaRPr lang="en-US" altLang="en-US" dirty="0"/>
          </a:p>
          <a:p>
            <a:pPr lvl="1">
              <a:lnSpc>
                <a:spcPct val="85000"/>
              </a:lnSpc>
              <a:spcBef>
                <a:spcPct val="50000"/>
              </a:spcBef>
            </a:pPr>
            <a:r>
              <a:rPr lang="en-US" altLang="en-US" dirty="0" smtClean="0">
                <a:ea typeface="ＭＳ Ｐゴシック" panose="020B0600070205080204" pitchFamily="34" charset="-128"/>
              </a:rPr>
              <a:t>Concise summary of present knowledge of operation of a particular system</a:t>
            </a:r>
          </a:p>
          <a:p>
            <a:pPr lvl="1">
              <a:lnSpc>
                <a:spcPct val="85000"/>
              </a:lnSpc>
              <a:spcBef>
                <a:spcPct val="50000"/>
              </a:spcBef>
            </a:pPr>
            <a:r>
              <a:rPr lang="en-US" altLang="en-US" dirty="0" smtClean="0">
                <a:ea typeface="ＭＳ Ｐゴシック" panose="020B0600070205080204" pitchFamily="34" charset="-128"/>
              </a:rPr>
              <a:t>Predict outcomes of modes of operation not easily studied experimentally </a:t>
            </a:r>
          </a:p>
          <a:p>
            <a:pPr lvl="1">
              <a:lnSpc>
                <a:spcPct val="85000"/>
              </a:lnSpc>
              <a:spcBef>
                <a:spcPct val="50000"/>
              </a:spcBef>
            </a:pPr>
            <a:r>
              <a:rPr lang="en-US" altLang="en-US" dirty="0" smtClean="0">
                <a:ea typeface="ＭＳ Ｐゴシック" panose="020B0600070205080204" pitchFamily="34" charset="-128"/>
              </a:rPr>
              <a:t>Clarify or simplify complex experimental data</a:t>
            </a:r>
          </a:p>
          <a:p>
            <a:pPr lvl="1">
              <a:lnSpc>
                <a:spcPct val="85000"/>
              </a:lnSpc>
              <a:spcBef>
                <a:spcPct val="50000"/>
              </a:spcBef>
            </a:pPr>
            <a:r>
              <a:rPr lang="en-US" altLang="en-US" dirty="0" smtClean="0">
                <a:ea typeface="ＭＳ Ｐゴシック" panose="020B0600070205080204" pitchFamily="34" charset="-128"/>
              </a:rPr>
              <a:t>Suggest new experiments to advance understanding of a system</a:t>
            </a:r>
          </a:p>
          <a:p>
            <a:pPr>
              <a:lnSpc>
                <a:spcPct val="85000"/>
              </a:lnSpc>
              <a:spcBef>
                <a:spcPct val="50000"/>
              </a:spcBef>
            </a:pPr>
            <a:r>
              <a:rPr lang="en-US" altLang="en-US" dirty="0" smtClean="0"/>
              <a:t>Limitations</a:t>
            </a:r>
          </a:p>
          <a:p>
            <a:pPr lvl="1">
              <a:lnSpc>
                <a:spcPct val="85000"/>
              </a:lnSpc>
              <a:spcBef>
                <a:spcPct val="50000"/>
              </a:spcBef>
            </a:pPr>
            <a:r>
              <a:rPr lang="en-US" altLang="en-US" dirty="0" smtClean="0"/>
              <a:t>Models </a:t>
            </a:r>
            <a:r>
              <a:rPr lang="en-US" altLang="en-US" dirty="0"/>
              <a:t>often require many simplifying assumptions</a:t>
            </a:r>
          </a:p>
          <a:p>
            <a:pPr lvl="2">
              <a:lnSpc>
                <a:spcPct val="85000"/>
              </a:lnSpc>
              <a:spcBef>
                <a:spcPts val="675"/>
              </a:spcBef>
            </a:pPr>
            <a:r>
              <a:rPr lang="en-US" altLang="en-US" dirty="0">
                <a:ea typeface="ＭＳ Ｐゴシック" panose="020B0600070205080204" pitchFamily="34" charset="-128"/>
              </a:rPr>
              <a:t>beware of garbage in, garbage </a:t>
            </a:r>
            <a:r>
              <a:rPr lang="en-US" altLang="en-US" dirty="0" smtClean="0">
                <a:ea typeface="ＭＳ Ｐゴシック" panose="020B0600070205080204" pitchFamily="34" charset="-128"/>
              </a:rPr>
              <a:t>out</a:t>
            </a:r>
          </a:p>
          <a:p>
            <a:pPr lvl="1">
              <a:lnSpc>
                <a:spcPct val="85000"/>
              </a:lnSpc>
              <a:spcBef>
                <a:spcPts val="675"/>
              </a:spcBef>
            </a:pPr>
            <a:r>
              <a:rPr lang="en-US" altLang="en-US" dirty="0" smtClean="0"/>
              <a:t>Validation </a:t>
            </a:r>
            <a:r>
              <a:rPr lang="en-US" altLang="en-US" dirty="0"/>
              <a:t>of model predictions is essential</a:t>
            </a:r>
          </a:p>
          <a:p>
            <a:pPr>
              <a:lnSpc>
                <a:spcPct val="85000"/>
              </a:lnSpc>
              <a:spcBef>
                <a:spcPct val="50000"/>
              </a:spcBef>
            </a:pPr>
            <a:endParaRPr lang="en-US" altLang="en-US" dirty="0" smtClean="0">
              <a:ea typeface="ＭＳ Ｐゴシック" panose="020B0600070205080204" pitchFamily="34" charset="-128"/>
            </a:endParaRPr>
          </a:p>
        </p:txBody>
      </p:sp>
      <p:sp>
        <p:nvSpPr>
          <p:cNvPr id="27652" name="Slide Number Placeholder 3"/>
          <p:cNvSpPr>
            <a:spLocks noGrp="1"/>
          </p:cNvSpPr>
          <p:nvPr>
            <p:ph type="sldNum" sz="quarter" idx="4294967295"/>
          </p:nvPr>
        </p:nvSpPr>
        <p:spPr>
          <a:xfrm>
            <a:off x="0" y="6381750"/>
            <a:ext cx="609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fld id="{99318812-8D94-4051-9812-33162827452E}" type="slidenum">
              <a:rPr lang="en-US" altLang="en-US"/>
              <a:pPr eaLnBrk="1" hangingPunct="1"/>
              <a:t>12</a:t>
            </a:fld>
            <a:endParaRPr lang="en-US" altLang="en-US"/>
          </a:p>
        </p:txBody>
      </p:sp>
    </p:spTree>
    <p:extLst>
      <p:ext uri="{BB962C8B-B14F-4D97-AF65-F5344CB8AC3E}">
        <p14:creationId xmlns:p14="http://schemas.microsoft.com/office/powerpoint/2010/main" val="20042496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presenting uncertainty </a:t>
            </a:r>
            <a:endParaRPr lang="en-CA" dirty="0"/>
          </a:p>
        </p:txBody>
      </p:sp>
      <p:sp>
        <p:nvSpPr>
          <p:cNvPr id="3" name="Content Placeholder 2"/>
          <p:cNvSpPr>
            <a:spLocks noGrp="1"/>
          </p:cNvSpPr>
          <p:nvPr>
            <p:ph idx="1"/>
          </p:nvPr>
        </p:nvSpPr>
        <p:spPr/>
        <p:txBody>
          <a:bodyPr/>
          <a:lstStyle/>
          <a:p>
            <a:r>
              <a:rPr lang="en-US" dirty="0" smtClean="0"/>
              <a:t>Standard error</a:t>
            </a:r>
          </a:p>
          <a:p>
            <a:pPr lvl="1"/>
            <a:r>
              <a:rPr lang="en-US" dirty="0" smtClean="0"/>
              <a:t>Heart rate is (60 </a:t>
            </a:r>
            <a:r>
              <a:rPr lang="en-US" dirty="0" smtClean="0">
                <a:latin typeface="Verdana" panose="020B0604030504040204" pitchFamily="34" charset="0"/>
                <a:ea typeface="Verdana" panose="020B0604030504040204" pitchFamily="34" charset="0"/>
                <a:cs typeface="Verdana" panose="020B0604030504040204" pitchFamily="34" charset="0"/>
              </a:rPr>
              <a:t>± 4)</a:t>
            </a:r>
            <a:r>
              <a:rPr lang="en-US" dirty="0" smtClean="0">
                <a:latin typeface="Calibri" panose="020F0502020204030204" pitchFamily="34" charset="0"/>
                <a:cs typeface="Calibri" panose="020F0502020204030204" pitchFamily="34" charset="0"/>
              </a:rPr>
              <a:t> </a:t>
            </a:r>
            <a:r>
              <a:rPr lang="en-US" dirty="0" smtClean="0"/>
              <a:t>beats/minute (mean </a:t>
            </a:r>
            <a:r>
              <a:rPr lang="en-US" dirty="0">
                <a:latin typeface="Verdana" panose="020B0604030504040204" pitchFamily="34" charset="0"/>
                <a:ea typeface="Verdana" panose="020B0604030504040204" pitchFamily="34" charset="0"/>
                <a:cs typeface="Verdana" panose="020B0604030504040204" pitchFamily="34" charset="0"/>
              </a:rPr>
              <a:t>± </a:t>
            </a:r>
            <a:r>
              <a:rPr lang="en-US" dirty="0" smtClean="0"/>
              <a:t>standard error)</a:t>
            </a:r>
          </a:p>
          <a:p>
            <a:r>
              <a:rPr lang="en-US" dirty="0"/>
              <a:t>Confidence levels</a:t>
            </a:r>
          </a:p>
          <a:p>
            <a:pPr lvl="1"/>
            <a:r>
              <a:rPr lang="en-US" dirty="0"/>
              <a:t>95% confidence </a:t>
            </a:r>
            <a:r>
              <a:rPr lang="en-US" dirty="0" smtClean="0"/>
              <a:t>for the heart </a:t>
            </a:r>
            <a:r>
              <a:rPr lang="en-US" dirty="0"/>
              <a:t>rate </a:t>
            </a:r>
            <a:r>
              <a:rPr lang="en-US" dirty="0" smtClean="0"/>
              <a:t>is [52,68</a:t>
            </a:r>
            <a:r>
              <a:rPr lang="en-US" dirty="0"/>
              <a:t>] beats/minute </a:t>
            </a:r>
            <a:endParaRPr lang="en-US" dirty="0" smtClean="0"/>
          </a:p>
          <a:p>
            <a:r>
              <a:rPr lang="en-US" dirty="0" smtClean="0"/>
              <a:t>Probability distributions</a:t>
            </a:r>
          </a:p>
          <a:p>
            <a:r>
              <a:rPr lang="en-US" dirty="0" smtClean="0"/>
              <a:t>Determining different moments </a:t>
            </a:r>
            <a:br>
              <a:rPr lang="en-US" dirty="0" smtClean="0"/>
            </a:br>
            <a:r>
              <a:rPr lang="en-US" dirty="0" smtClean="0"/>
              <a:t>or quantiles</a:t>
            </a:r>
            <a:endParaRPr lang="en-US" dirty="0"/>
          </a:p>
          <a:p>
            <a:r>
              <a:rPr lang="en-US" dirty="0" smtClean="0"/>
              <a:t>Prediction levels over time</a:t>
            </a:r>
            <a:endParaRPr lang="en-CA" dirty="0"/>
          </a:p>
        </p:txBody>
      </p:sp>
      <p:pic>
        <p:nvPicPr>
          <p:cNvPr id="4" name="Picture 3"/>
          <p:cNvPicPr>
            <a:picLocks noChangeAspect="1"/>
          </p:cNvPicPr>
          <p:nvPr/>
        </p:nvPicPr>
        <p:blipFill>
          <a:blip r:embed="rId3"/>
          <a:stretch>
            <a:fillRect/>
          </a:stretch>
        </p:blipFill>
        <p:spPr>
          <a:xfrm>
            <a:off x="5384236" y="3538295"/>
            <a:ext cx="3709527" cy="1871265"/>
          </a:xfrm>
          <a:prstGeom prst="rect">
            <a:avLst/>
          </a:prstGeom>
        </p:spPr>
      </p:pic>
    </p:spTree>
    <p:extLst>
      <p:ext uri="{BB962C8B-B14F-4D97-AF65-F5344CB8AC3E}">
        <p14:creationId xmlns:p14="http://schemas.microsoft.com/office/powerpoint/2010/main" val="20252097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 aspects</a:t>
            </a:r>
            <a:endParaRPr lang="en-CA" dirty="0"/>
          </a:p>
        </p:txBody>
      </p:sp>
      <p:sp>
        <p:nvSpPr>
          <p:cNvPr id="4" name="Down Arrow 3"/>
          <p:cNvSpPr/>
          <p:nvPr/>
        </p:nvSpPr>
        <p:spPr bwMode="auto">
          <a:xfrm>
            <a:off x="2699792" y="1524000"/>
            <a:ext cx="357808" cy="403244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5" name="Down Arrow 4"/>
          <p:cNvSpPr/>
          <p:nvPr/>
        </p:nvSpPr>
        <p:spPr bwMode="auto">
          <a:xfrm rot="16200000">
            <a:off x="5578996" y="-241666"/>
            <a:ext cx="357808" cy="403244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6" name="Down Arrow 5"/>
          <p:cNvSpPr/>
          <p:nvPr/>
        </p:nvSpPr>
        <p:spPr bwMode="auto">
          <a:xfrm rot="18987963">
            <a:off x="4759411" y="1523999"/>
            <a:ext cx="357808" cy="4032448"/>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7" name="TextBox 6"/>
          <p:cNvSpPr txBox="1"/>
          <p:nvPr/>
        </p:nvSpPr>
        <p:spPr>
          <a:xfrm>
            <a:off x="1691680" y="1505958"/>
            <a:ext cx="915635" cy="369332"/>
          </a:xfrm>
          <a:prstGeom prst="rect">
            <a:avLst/>
          </a:prstGeom>
          <a:noFill/>
        </p:spPr>
        <p:txBody>
          <a:bodyPr wrap="none" rtlCol="0">
            <a:spAutoFit/>
          </a:bodyPr>
          <a:lstStyle/>
          <a:p>
            <a:r>
              <a:rPr lang="en-US" dirty="0" smtClean="0"/>
              <a:t>Sensor</a:t>
            </a:r>
            <a:endParaRPr lang="en-CA" dirty="0"/>
          </a:p>
        </p:txBody>
      </p:sp>
      <p:sp>
        <p:nvSpPr>
          <p:cNvPr id="8" name="TextBox 7"/>
          <p:cNvSpPr txBox="1"/>
          <p:nvPr/>
        </p:nvSpPr>
        <p:spPr>
          <a:xfrm>
            <a:off x="3022697" y="5187116"/>
            <a:ext cx="1326004" cy="369332"/>
          </a:xfrm>
          <a:prstGeom prst="rect">
            <a:avLst/>
          </a:prstGeom>
          <a:noFill/>
        </p:spPr>
        <p:txBody>
          <a:bodyPr wrap="none" rtlCol="0">
            <a:spAutoFit/>
          </a:bodyPr>
          <a:lstStyle/>
          <a:p>
            <a:r>
              <a:rPr lang="en-US" dirty="0" smtClean="0"/>
              <a:t>Complexity</a:t>
            </a:r>
            <a:endParaRPr lang="en-CA" dirty="0"/>
          </a:p>
        </p:txBody>
      </p:sp>
      <p:sp>
        <p:nvSpPr>
          <p:cNvPr id="9" name="TextBox 8"/>
          <p:cNvSpPr txBox="1"/>
          <p:nvPr/>
        </p:nvSpPr>
        <p:spPr>
          <a:xfrm>
            <a:off x="7756874" y="1774557"/>
            <a:ext cx="1249060" cy="646331"/>
          </a:xfrm>
          <a:prstGeom prst="rect">
            <a:avLst/>
          </a:prstGeom>
          <a:noFill/>
        </p:spPr>
        <p:txBody>
          <a:bodyPr wrap="none" rtlCol="0">
            <a:spAutoFit/>
          </a:bodyPr>
          <a:lstStyle/>
          <a:p>
            <a:r>
              <a:rPr lang="en-US" dirty="0" smtClean="0"/>
              <a:t>Data </a:t>
            </a:r>
          </a:p>
          <a:p>
            <a:r>
              <a:rPr lang="en-US" dirty="0" smtClean="0"/>
              <a:t>availability</a:t>
            </a:r>
            <a:endParaRPr lang="en-CA" dirty="0"/>
          </a:p>
        </p:txBody>
      </p:sp>
      <p:sp>
        <p:nvSpPr>
          <p:cNvPr id="10" name="TextBox 9"/>
          <p:cNvSpPr txBox="1"/>
          <p:nvPr/>
        </p:nvSpPr>
        <p:spPr>
          <a:xfrm>
            <a:off x="6361212" y="4755812"/>
            <a:ext cx="2198038" cy="369332"/>
          </a:xfrm>
          <a:prstGeom prst="rect">
            <a:avLst/>
          </a:prstGeom>
          <a:noFill/>
        </p:spPr>
        <p:txBody>
          <a:bodyPr wrap="none" rtlCol="0">
            <a:spAutoFit/>
          </a:bodyPr>
          <a:lstStyle/>
          <a:p>
            <a:r>
              <a:rPr lang="en-US" dirty="0" smtClean="0"/>
              <a:t>Statistical approach</a:t>
            </a:r>
            <a:endParaRPr lang="en-CA" dirty="0"/>
          </a:p>
        </p:txBody>
      </p:sp>
      <p:sp>
        <p:nvSpPr>
          <p:cNvPr id="11" name="TextBox 10"/>
          <p:cNvSpPr txBox="1"/>
          <p:nvPr/>
        </p:nvSpPr>
        <p:spPr>
          <a:xfrm>
            <a:off x="1717328" y="2348880"/>
            <a:ext cx="889987" cy="369332"/>
          </a:xfrm>
          <a:prstGeom prst="rect">
            <a:avLst/>
          </a:prstGeom>
          <a:noFill/>
        </p:spPr>
        <p:txBody>
          <a:bodyPr wrap="none" rtlCol="0">
            <a:spAutoFit/>
          </a:bodyPr>
          <a:lstStyle/>
          <a:p>
            <a:r>
              <a:rPr lang="en-US" dirty="0" smtClean="0"/>
              <a:t>Device</a:t>
            </a:r>
            <a:endParaRPr lang="en-CA" dirty="0"/>
          </a:p>
        </p:txBody>
      </p:sp>
      <p:sp>
        <p:nvSpPr>
          <p:cNvPr id="12" name="TextBox 11"/>
          <p:cNvSpPr txBox="1"/>
          <p:nvPr/>
        </p:nvSpPr>
        <p:spPr>
          <a:xfrm>
            <a:off x="525292" y="3217057"/>
            <a:ext cx="2174500" cy="646331"/>
          </a:xfrm>
          <a:prstGeom prst="rect">
            <a:avLst/>
          </a:prstGeom>
          <a:noFill/>
        </p:spPr>
        <p:txBody>
          <a:bodyPr wrap="square" rtlCol="0">
            <a:spAutoFit/>
          </a:bodyPr>
          <a:lstStyle/>
          <a:p>
            <a:r>
              <a:rPr lang="en-US" dirty="0" smtClean="0"/>
              <a:t>Multiple devices for the same task</a:t>
            </a:r>
            <a:endParaRPr lang="en-CA" dirty="0"/>
          </a:p>
        </p:txBody>
      </p:sp>
      <p:sp>
        <p:nvSpPr>
          <p:cNvPr id="13" name="Rectangle 12"/>
          <p:cNvSpPr/>
          <p:nvPr/>
        </p:nvSpPr>
        <p:spPr>
          <a:xfrm>
            <a:off x="231888" y="4478813"/>
            <a:ext cx="2585986" cy="646331"/>
          </a:xfrm>
          <a:prstGeom prst="rect">
            <a:avLst/>
          </a:prstGeom>
        </p:spPr>
        <p:txBody>
          <a:bodyPr wrap="square">
            <a:spAutoFit/>
          </a:bodyPr>
          <a:lstStyle/>
          <a:p>
            <a:r>
              <a:rPr lang="en-US" dirty="0" smtClean="0"/>
              <a:t>Many of these systems </a:t>
            </a:r>
          </a:p>
          <a:p>
            <a:r>
              <a:rPr lang="en-US" dirty="0" smtClean="0"/>
              <a:t>connected to the cloud</a:t>
            </a:r>
            <a:endParaRPr lang="en-CA" dirty="0"/>
          </a:p>
        </p:txBody>
      </p:sp>
      <p:sp>
        <p:nvSpPr>
          <p:cNvPr id="14" name="TextBox 13"/>
          <p:cNvSpPr txBox="1"/>
          <p:nvPr/>
        </p:nvSpPr>
        <p:spPr>
          <a:xfrm>
            <a:off x="4774282" y="3078912"/>
            <a:ext cx="1390124" cy="369332"/>
          </a:xfrm>
          <a:prstGeom prst="rect">
            <a:avLst/>
          </a:prstGeom>
          <a:noFill/>
        </p:spPr>
        <p:txBody>
          <a:bodyPr wrap="none" rtlCol="0">
            <a:spAutoFit/>
          </a:bodyPr>
          <a:lstStyle/>
          <a:p>
            <a:r>
              <a:rPr lang="en-US" dirty="0" smtClean="0"/>
              <a:t>Frequentist</a:t>
            </a:r>
            <a:endParaRPr lang="en-CA" dirty="0"/>
          </a:p>
        </p:txBody>
      </p:sp>
      <p:sp>
        <p:nvSpPr>
          <p:cNvPr id="15" name="TextBox 14"/>
          <p:cNvSpPr txBox="1"/>
          <p:nvPr/>
        </p:nvSpPr>
        <p:spPr>
          <a:xfrm>
            <a:off x="5742612" y="4077072"/>
            <a:ext cx="1133644" cy="369332"/>
          </a:xfrm>
          <a:prstGeom prst="rect">
            <a:avLst/>
          </a:prstGeom>
          <a:noFill/>
        </p:spPr>
        <p:txBody>
          <a:bodyPr wrap="none" rtlCol="0">
            <a:spAutoFit/>
          </a:bodyPr>
          <a:lstStyle/>
          <a:p>
            <a:r>
              <a:rPr lang="en-US" dirty="0" smtClean="0"/>
              <a:t>Bayesian</a:t>
            </a:r>
            <a:endParaRPr lang="en-CA" dirty="0"/>
          </a:p>
        </p:txBody>
      </p:sp>
      <p:sp>
        <p:nvSpPr>
          <p:cNvPr id="16" name="TextBox 15"/>
          <p:cNvSpPr txBox="1"/>
          <p:nvPr/>
        </p:nvSpPr>
        <p:spPr>
          <a:xfrm>
            <a:off x="3650614" y="1336786"/>
            <a:ext cx="992579" cy="369332"/>
          </a:xfrm>
          <a:prstGeom prst="rect">
            <a:avLst/>
          </a:prstGeom>
          <a:noFill/>
        </p:spPr>
        <p:txBody>
          <a:bodyPr wrap="none" rtlCol="0">
            <a:spAutoFit/>
          </a:bodyPr>
          <a:lstStyle/>
          <a:p>
            <a:r>
              <a:rPr lang="en-US" dirty="0" smtClean="0"/>
              <a:t>No data</a:t>
            </a:r>
            <a:endParaRPr lang="en-CA" dirty="0"/>
          </a:p>
        </p:txBody>
      </p:sp>
      <p:sp>
        <p:nvSpPr>
          <p:cNvPr id="17" name="TextBox 16"/>
          <p:cNvSpPr txBox="1"/>
          <p:nvPr/>
        </p:nvSpPr>
        <p:spPr>
          <a:xfrm>
            <a:off x="4969724" y="1052736"/>
            <a:ext cx="1194681" cy="646331"/>
          </a:xfrm>
          <a:prstGeom prst="rect">
            <a:avLst/>
          </a:prstGeom>
          <a:noFill/>
        </p:spPr>
        <p:txBody>
          <a:bodyPr wrap="square" rtlCol="0">
            <a:spAutoFit/>
          </a:bodyPr>
          <a:lstStyle/>
          <a:p>
            <a:pPr algn="ctr"/>
            <a:r>
              <a:rPr lang="en-US" dirty="0" smtClean="0"/>
              <a:t>Historical data</a:t>
            </a:r>
            <a:endParaRPr lang="en-CA" dirty="0"/>
          </a:p>
        </p:txBody>
      </p:sp>
      <p:sp>
        <p:nvSpPr>
          <p:cNvPr id="18" name="TextBox 17"/>
          <p:cNvSpPr txBox="1"/>
          <p:nvPr/>
        </p:nvSpPr>
        <p:spPr>
          <a:xfrm>
            <a:off x="6579221" y="1052736"/>
            <a:ext cx="1172116" cy="646331"/>
          </a:xfrm>
          <a:prstGeom prst="rect">
            <a:avLst/>
          </a:prstGeom>
          <a:noFill/>
        </p:spPr>
        <p:txBody>
          <a:bodyPr wrap="none" rtlCol="0">
            <a:spAutoFit/>
          </a:bodyPr>
          <a:lstStyle/>
          <a:p>
            <a:r>
              <a:rPr lang="en-US" dirty="0" smtClean="0"/>
              <a:t>Real-time</a:t>
            </a:r>
          </a:p>
          <a:p>
            <a:r>
              <a:rPr lang="en-US" dirty="0" smtClean="0"/>
              <a:t>data</a:t>
            </a:r>
            <a:endParaRPr lang="en-CA" dirty="0"/>
          </a:p>
        </p:txBody>
      </p:sp>
      <p:sp>
        <p:nvSpPr>
          <p:cNvPr id="19" name="Oval 18"/>
          <p:cNvSpPr/>
          <p:nvPr/>
        </p:nvSpPr>
        <p:spPr>
          <a:xfrm>
            <a:off x="2826410" y="1631834"/>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0" name="Oval 19"/>
          <p:cNvSpPr/>
          <p:nvPr/>
        </p:nvSpPr>
        <p:spPr>
          <a:xfrm>
            <a:off x="2826410" y="2462457"/>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1" name="Oval 20"/>
          <p:cNvSpPr/>
          <p:nvPr/>
        </p:nvSpPr>
        <p:spPr>
          <a:xfrm>
            <a:off x="2826410" y="3380588"/>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2" name="Oval 21"/>
          <p:cNvSpPr/>
          <p:nvPr/>
        </p:nvSpPr>
        <p:spPr>
          <a:xfrm>
            <a:off x="2826410" y="4697022"/>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3" name="Oval 22"/>
          <p:cNvSpPr/>
          <p:nvPr/>
        </p:nvSpPr>
        <p:spPr>
          <a:xfrm>
            <a:off x="4126526" y="1720738"/>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4" name="Oval 23"/>
          <p:cNvSpPr/>
          <p:nvPr/>
        </p:nvSpPr>
        <p:spPr>
          <a:xfrm>
            <a:off x="5567064" y="1715459"/>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5" name="Oval 24"/>
          <p:cNvSpPr/>
          <p:nvPr/>
        </p:nvSpPr>
        <p:spPr>
          <a:xfrm>
            <a:off x="6971752" y="1718232"/>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6" name="Oval 25"/>
          <p:cNvSpPr/>
          <p:nvPr/>
        </p:nvSpPr>
        <p:spPr>
          <a:xfrm>
            <a:off x="4670209" y="3237057"/>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
        <p:nvSpPr>
          <p:cNvPr id="27" name="Oval 26"/>
          <p:cNvSpPr/>
          <p:nvPr/>
        </p:nvSpPr>
        <p:spPr>
          <a:xfrm>
            <a:off x="5669973" y="4259402"/>
            <a:ext cx="104572" cy="117579"/>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CA" sz="4400"/>
          </a:p>
        </p:txBody>
      </p:sp>
    </p:spTree>
    <p:extLst>
      <p:ext uri="{BB962C8B-B14F-4D97-AF65-F5344CB8AC3E}">
        <p14:creationId xmlns:p14="http://schemas.microsoft.com/office/powerpoint/2010/main" val="22922395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 – classification based on data availability</a:t>
            </a:r>
            <a:endParaRPr lang="en-CA" dirty="0"/>
          </a:p>
        </p:txBody>
      </p:sp>
      <p:sp>
        <p:nvSpPr>
          <p:cNvPr id="4" name="Rectangle 3"/>
          <p:cNvSpPr/>
          <p:nvPr/>
        </p:nvSpPr>
        <p:spPr>
          <a:xfrm>
            <a:off x="467544" y="1597730"/>
            <a:ext cx="6390456" cy="3785652"/>
          </a:xfrm>
          <a:prstGeom prst="rect">
            <a:avLst/>
          </a:prstGeom>
        </p:spPr>
        <p:txBody>
          <a:bodyPr wrap="square">
            <a:spAutoFit/>
          </a:bodyPr>
          <a:lstStyle/>
          <a:p>
            <a:pPr marL="342900" indent="-342900">
              <a:spcBef>
                <a:spcPts val="600"/>
              </a:spcBef>
              <a:buFont typeface="Arial" panose="020B0604020202020204" pitchFamily="34" charset="0"/>
              <a:buChar char="•"/>
            </a:pPr>
            <a:r>
              <a:rPr lang="en-US" sz="2000" dirty="0"/>
              <a:t>Uncertainty propagation when no data is available</a:t>
            </a:r>
          </a:p>
          <a:p>
            <a:pPr marL="800100" lvl="1" indent="-342900">
              <a:spcBef>
                <a:spcPts val="600"/>
              </a:spcBef>
              <a:buFont typeface="Arial" panose="020B0604020202020204" pitchFamily="34" charset="0"/>
              <a:buChar char="•"/>
            </a:pPr>
            <a:r>
              <a:rPr lang="en-US" sz="2000" dirty="0"/>
              <a:t>Resampling methods</a:t>
            </a:r>
          </a:p>
          <a:p>
            <a:pPr marL="800100" lvl="1" indent="-342900">
              <a:spcBef>
                <a:spcPts val="600"/>
              </a:spcBef>
              <a:buFont typeface="Arial" panose="020B0604020202020204" pitchFamily="34" charset="0"/>
              <a:buChar char="•"/>
            </a:pPr>
            <a:r>
              <a:rPr lang="en-US" sz="2000" dirty="0"/>
              <a:t>Sensitivity analysis </a:t>
            </a:r>
            <a:endParaRPr lang="en-US" sz="2000" dirty="0" smtClean="0"/>
          </a:p>
          <a:p>
            <a:pPr marL="342900" indent="-342900">
              <a:spcBef>
                <a:spcPts val="600"/>
              </a:spcBef>
              <a:buFont typeface="Arial" panose="020B0604020202020204" pitchFamily="34" charset="0"/>
              <a:buChar char="•"/>
            </a:pPr>
            <a:r>
              <a:rPr lang="en-US" sz="2000" dirty="0" smtClean="0"/>
              <a:t>Uncertainty </a:t>
            </a:r>
            <a:r>
              <a:rPr lang="en-US" sz="2000" dirty="0"/>
              <a:t>evaluation when historical data is available</a:t>
            </a:r>
          </a:p>
          <a:p>
            <a:pPr marL="800100" lvl="1" indent="-342900">
              <a:spcBef>
                <a:spcPts val="600"/>
              </a:spcBef>
              <a:buFont typeface="Arial" panose="020B0604020202020204" pitchFamily="34" charset="0"/>
              <a:buChar char="•"/>
            </a:pPr>
            <a:r>
              <a:rPr lang="en-US" sz="2000" dirty="0"/>
              <a:t>Model fitting and calibration</a:t>
            </a:r>
          </a:p>
          <a:p>
            <a:pPr marL="1257300" lvl="2" indent="-342900">
              <a:spcBef>
                <a:spcPts val="600"/>
              </a:spcBef>
              <a:buFont typeface="Arial" panose="020B0604020202020204" pitchFamily="34" charset="0"/>
              <a:buChar char="•"/>
            </a:pPr>
            <a:r>
              <a:rPr lang="en-US" sz="2000" dirty="0"/>
              <a:t>Bootstrap</a:t>
            </a:r>
          </a:p>
          <a:p>
            <a:pPr marL="342900" indent="-342900">
              <a:spcBef>
                <a:spcPts val="600"/>
              </a:spcBef>
              <a:buFont typeface="Arial" panose="020B0604020202020204" pitchFamily="34" charset="0"/>
              <a:buChar char="•"/>
            </a:pPr>
            <a:r>
              <a:rPr lang="en-US" sz="2000" dirty="0"/>
              <a:t>Uncertainty evaluation using real time data</a:t>
            </a:r>
          </a:p>
          <a:p>
            <a:pPr marL="800100" lvl="1" indent="-342900">
              <a:spcBef>
                <a:spcPts val="600"/>
              </a:spcBef>
              <a:buFont typeface="Arial" panose="020B0604020202020204" pitchFamily="34" charset="0"/>
              <a:buChar char="•"/>
            </a:pPr>
            <a:r>
              <a:rPr lang="en-US" sz="2000" dirty="0"/>
              <a:t>Bootstrap for processing radar data</a:t>
            </a:r>
          </a:p>
          <a:p>
            <a:pPr marL="800100" lvl="1" indent="-342900">
              <a:spcBef>
                <a:spcPts val="600"/>
              </a:spcBef>
              <a:buFont typeface="Arial" panose="020B0604020202020204" pitchFamily="34" charset="0"/>
              <a:buChar char="•"/>
            </a:pPr>
            <a:r>
              <a:rPr lang="en-US" sz="2000" dirty="0"/>
              <a:t>Monte Carlo methods</a:t>
            </a:r>
          </a:p>
        </p:txBody>
      </p:sp>
    </p:spTree>
    <p:extLst>
      <p:ext uri="{BB962C8B-B14F-4D97-AF65-F5344CB8AC3E}">
        <p14:creationId xmlns:p14="http://schemas.microsoft.com/office/powerpoint/2010/main" val="68018265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Framework 2: The </a:t>
            </a:r>
            <a:r>
              <a:rPr lang="en-CA" dirty="0"/>
              <a:t>workflow of Uncertainty Quantification</a:t>
            </a:r>
          </a:p>
        </p:txBody>
      </p:sp>
      <p:sp>
        <p:nvSpPr>
          <p:cNvPr id="3" name="Content Placeholder 2"/>
          <p:cNvSpPr>
            <a:spLocks noGrp="1"/>
          </p:cNvSpPr>
          <p:nvPr>
            <p:ph idx="1"/>
          </p:nvPr>
        </p:nvSpPr>
        <p:spPr/>
        <p:txBody>
          <a:bodyPr/>
          <a:lstStyle/>
          <a:p>
            <a:endParaRPr lang="en-CA"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2959449" y="2564904"/>
            <a:ext cx="5247839" cy="168601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3134544" y="2564904"/>
            <a:ext cx="359769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Step A: Definition of the model</a:t>
            </a:r>
            <a:endParaRPr lang="en-CA" dirty="0">
              <a:latin typeface="Times New Roman" panose="02020603050405020304" pitchFamily="18" charset="0"/>
              <a:cs typeface="Times New Roman" panose="02020603050405020304" pitchFamily="18" charset="0"/>
            </a:endParaRPr>
          </a:p>
        </p:txBody>
      </p:sp>
      <p:sp>
        <p:nvSpPr>
          <p:cNvPr id="7" name="Flowchart: Alternate Process 6"/>
          <p:cNvSpPr/>
          <p:nvPr/>
        </p:nvSpPr>
        <p:spPr bwMode="auto">
          <a:xfrm>
            <a:off x="4370686" y="2934236"/>
            <a:ext cx="827682" cy="1163607"/>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f(</a:t>
            </a:r>
            <a:r>
              <a:rPr lang="en-US" sz="1600" dirty="0" err="1" smtClean="0">
                <a:latin typeface="Times New Roman" panose="02020603050405020304" pitchFamily="18" charset="0"/>
                <a:cs typeface="Times New Roman" panose="02020603050405020304" pitchFamily="18" charset="0"/>
              </a:rPr>
              <a:t>x,u</a:t>
            </a:r>
            <a:r>
              <a:rPr lang="en-US" sz="1600" dirty="0" smtClean="0">
                <a:latin typeface="Times New Roman" panose="02020603050405020304" pitchFamily="18" charset="0"/>
                <a:cs typeface="Times New Roman" panose="02020603050405020304" pitchFamily="18" charset="0"/>
              </a:rPr>
              <a:t>)</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Flowchart: Process 9"/>
          <p:cNvSpPr/>
          <p:nvPr/>
        </p:nvSpPr>
        <p:spPr bwMode="auto">
          <a:xfrm>
            <a:off x="689273" y="2825547"/>
            <a:ext cx="2247504" cy="129161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Quantifying sources</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of uncertainty</a:t>
            </a:r>
          </a:p>
          <a:p>
            <a:pPr marL="0" marR="0" indent="0" defTabSz="914400" rtl="0" eaLnBrk="0" fontAlgn="base" latinLnBrk="0" hangingPunct="0">
              <a:lnSpc>
                <a:spcPct val="100000"/>
              </a:lnSpc>
              <a:spcBef>
                <a:spcPct val="0"/>
              </a:spcBef>
              <a:spcAft>
                <a:spcPct val="0"/>
              </a:spcAft>
              <a:buClrTx/>
              <a:buSzTx/>
              <a:buFontTx/>
              <a:buNone/>
              <a:tabLst/>
            </a:pPr>
            <a:r>
              <a:rPr lang="en-US" sz="2400" baseline="0" dirty="0" smtClean="0">
                <a:latin typeface="Times New Roman" panose="02020603050405020304" pitchFamily="18" charset="0"/>
                <a:cs typeface="Times New Roman" panose="02020603050405020304" pitchFamily="18" charset="0"/>
              </a:rPr>
              <a:t>- </a:t>
            </a:r>
            <a:r>
              <a:rPr lang="en-US" sz="1600" baseline="0" dirty="0" smtClean="0">
                <a:latin typeface="Times New Roman" panose="02020603050405020304" pitchFamily="18" charset="0"/>
                <a:cs typeface="Times New Roman" panose="02020603050405020304" pitchFamily="18" charset="0"/>
              </a:rPr>
              <a:t>Modeling with probability distributions</a:t>
            </a: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Flowchart: Process 10"/>
          <p:cNvSpPr/>
          <p:nvPr/>
        </p:nvSpPr>
        <p:spPr bwMode="auto">
          <a:xfrm>
            <a:off x="6645522" y="2995687"/>
            <a:ext cx="1382862" cy="1062989"/>
          </a:xfrm>
          <a:prstGeom prst="flowChart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Quantity of interest</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smtClean="0">
                <a:latin typeface="Times New Roman" panose="02020603050405020304" pitchFamily="18" charset="0"/>
                <a:cs typeface="Times New Roman" panose="02020603050405020304" pitchFamily="18" charset="0"/>
              </a:rPr>
              <a:t>Probability</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smtClean="0">
                <a:latin typeface="Times New Roman" panose="02020603050405020304" pitchFamily="18" charset="0"/>
                <a:cs typeface="Times New Roman" panose="02020603050405020304" pitchFamily="18" charset="0"/>
              </a:rPr>
              <a:t>CI</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Flowchart: Process 12"/>
          <p:cNvSpPr/>
          <p:nvPr/>
        </p:nvSpPr>
        <p:spPr bwMode="auto">
          <a:xfrm>
            <a:off x="3419872" y="1839680"/>
            <a:ext cx="3312368" cy="430401"/>
          </a:xfrm>
          <a:prstGeom prst="flowChartProcess">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C: Uncertainty</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p</a:t>
            </a: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ropagation</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Flowchart: Process 14"/>
          <p:cNvSpPr/>
          <p:nvPr/>
        </p:nvSpPr>
        <p:spPr bwMode="auto">
          <a:xfrm>
            <a:off x="3419872" y="1290682"/>
            <a:ext cx="3312368" cy="436766"/>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C’: Sensitivity analysis</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Flowchart: Process 15"/>
          <p:cNvSpPr/>
          <p:nvPr/>
        </p:nvSpPr>
        <p:spPr bwMode="auto">
          <a:xfrm>
            <a:off x="3419872" y="4583278"/>
            <a:ext cx="3240360" cy="779746"/>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M</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odel calibration, Parameter estimation</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Flowchart: Process 16"/>
          <p:cNvSpPr/>
          <p:nvPr/>
        </p:nvSpPr>
        <p:spPr bwMode="auto">
          <a:xfrm>
            <a:off x="6911144" y="4882907"/>
            <a:ext cx="1296144" cy="38987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Test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8" name="Flowchart: Alternate Process 17"/>
          <p:cNvSpPr/>
          <p:nvPr/>
        </p:nvSpPr>
        <p:spPr bwMode="auto">
          <a:xfrm>
            <a:off x="5204816" y="2934236"/>
            <a:ext cx="1189794" cy="1182925"/>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latin typeface="Times New Roman" panose="02020603050405020304" pitchFamily="18" charset="0"/>
                <a:cs typeface="Times New Roman" panose="02020603050405020304" pitchFamily="18" charset="0"/>
              </a:rPr>
              <a:t>Variables</a:t>
            </a:r>
          </a:p>
          <a:p>
            <a:r>
              <a:rPr lang="en-US" sz="1600" dirty="0">
                <a:latin typeface="Times New Roman" panose="02020603050405020304" pitchFamily="18" charset="0"/>
                <a:cs typeface="Times New Roman" panose="02020603050405020304" pitchFamily="18" charset="0"/>
              </a:rPr>
              <a:t>of </a:t>
            </a:r>
            <a:r>
              <a:rPr lang="en-US" sz="1600" dirty="0" smtClean="0">
                <a:latin typeface="Times New Roman" panose="02020603050405020304" pitchFamily="18" charset="0"/>
                <a:cs typeface="Times New Roman" panose="02020603050405020304" pitchFamily="18" charset="0"/>
              </a:rPr>
              <a:t>interest</a:t>
            </a:r>
          </a:p>
          <a:p>
            <a:r>
              <a:rPr lang="en-US" i="1" dirty="0" smtClean="0">
                <a:latin typeface="Times New Roman" panose="02020603050405020304" pitchFamily="18" charset="0"/>
                <a:cs typeface="Times New Roman" panose="02020603050405020304" pitchFamily="18" charset="0"/>
              </a:rPr>
              <a:t>Y=</a:t>
            </a:r>
            <a:r>
              <a:rPr lang="en-US" dirty="0" smtClean="0">
                <a:latin typeface="Times New Roman" panose="02020603050405020304" pitchFamily="18" charset="0"/>
                <a:cs typeface="Times New Roman" panose="02020603050405020304" pitchFamily="18" charset="0"/>
              </a:rPr>
              <a:t>f(</a:t>
            </a:r>
            <a:r>
              <a:rPr lang="en-US" dirty="0" err="1" smtClean="0">
                <a:latin typeface="Times New Roman" panose="02020603050405020304" pitchFamily="18" charset="0"/>
                <a:cs typeface="Times New Roman" panose="02020603050405020304" pitchFamily="18" charset="0"/>
              </a:rPr>
              <a:t>x,u</a:t>
            </a:r>
            <a:r>
              <a:rPr lang="en-US" dirty="0">
                <a:latin typeface="Times New Roman" panose="02020603050405020304" pitchFamily="18" charset="0"/>
                <a:cs typeface="Times New Roman" panose="02020603050405020304" pitchFamily="18" charset="0"/>
              </a:rPr>
              <a:t>)</a:t>
            </a:r>
            <a:endParaRPr lang="en-CA" dirty="0">
              <a:latin typeface="Times New Roman" panose="02020603050405020304" pitchFamily="18" charset="0"/>
              <a:cs typeface="Times New Roman" panose="02020603050405020304" pitchFamily="18" charset="0"/>
            </a:endParaRPr>
          </a:p>
          <a:p>
            <a:endParaRPr lang="en-CA" sz="1400" i="1" dirty="0">
              <a:latin typeface="Times New Roman" panose="02020603050405020304" pitchFamily="18" charset="0"/>
              <a:cs typeface="Times New Roman" panose="02020603050405020304" pitchFamily="18" charset="0"/>
            </a:endParaRPr>
          </a:p>
        </p:txBody>
      </p:sp>
      <p:sp>
        <p:nvSpPr>
          <p:cNvPr id="19" name="Flowchart: Alternate Process 18"/>
          <p:cNvSpPr/>
          <p:nvPr/>
        </p:nvSpPr>
        <p:spPr bwMode="auto">
          <a:xfrm>
            <a:off x="3131840" y="2934236"/>
            <a:ext cx="1232398" cy="1152783"/>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latin typeface="Times New Roman" panose="02020603050405020304" pitchFamily="18" charset="0"/>
                <a:cs typeface="Times New Roman" panose="02020603050405020304" pitchFamily="18" charset="0"/>
              </a:rPr>
              <a:t>Input </a:t>
            </a:r>
          </a:p>
          <a:p>
            <a:r>
              <a:rPr lang="en-US" sz="1600" dirty="0" smtClean="0">
                <a:latin typeface="Times New Roman" panose="02020603050405020304" pitchFamily="18" charset="0"/>
                <a:cs typeface="Times New Roman" panose="02020603050405020304" pitchFamily="18" charset="0"/>
              </a:rPr>
              <a:t>Variables</a:t>
            </a:r>
          </a:p>
          <a:p>
            <a:r>
              <a:rPr lang="en-US" sz="1300" dirty="0" smtClean="0">
                <a:latin typeface="Times New Roman" panose="02020603050405020304" pitchFamily="18" charset="0"/>
                <a:cs typeface="Times New Roman" panose="02020603050405020304" pitchFamily="18" charset="0"/>
              </a:rPr>
              <a:t>Uncertain: x</a:t>
            </a:r>
          </a:p>
          <a:p>
            <a:r>
              <a:rPr lang="en-US" sz="1300" dirty="0" smtClean="0">
                <a:latin typeface="Times New Roman" panose="02020603050405020304" pitchFamily="18" charset="0"/>
                <a:cs typeface="Times New Roman" panose="02020603050405020304" pitchFamily="18" charset="0"/>
              </a:rPr>
              <a:t>Fixed: u</a:t>
            </a:r>
            <a:endParaRPr lang="en-CA" sz="1300" dirty="0">
              <a:latin typeface="Times New Roman" panose="02020603050405020304" pitchFamily="18" charset="0"/>
              <a:cs typeface="Times New Roman" panose="02020603050405020304"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CA"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Down Arrow 19"/>
          <p:cNvSpPr/>
          <p:nvPr/>
        </p:nvSpPr>
        <p:spPr bwMode="auto">
          <a:xfrm>
            <a:off x="5724128" y="4117160"/>
            <a:ext cx="144016" cy="47654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bwMode="auto">
          <a:xfrm flipH="1">
            <a:off x="6660232" y="5077843"/>
            <a:ext cx="25091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a:stCxn id="18" idx="3"/>
          </p:cNvCxnSpPr>
          <p:nvPr/>
        </p:nvCxnSpPr>
        <p:spPr bwMode="auto">
          <a:xfrm flipV="1">
            <a:off x="6394610" y="3525698"/>
            <a:ext cx="265622"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ight Arrow 24"/>
          <p:cNvSpPr/>
          <p:nvPr/>
        </p:nvSpPr>
        <p:spPr bwMode="auto">
          <a:xfrm>
            <a:off x="3242331" y="2352979"/>
            <a:ext cx="4608804" cy="112039"/>
          </a:xfrm>
          <a:prstGeom prst="rightArrow">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26" name="Left Arrow 25"/>
          <p:cNvSpPr/>
          <p:nvPr/>
        </p:nvSpPr>
        <p:spPr bwMode="auto">
          <a:xfrm>
            <a:off x="3239706" y="4359716"/>
            <a:ext cx="4608804" cy="12677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2936777" y="3498438"/>
            <a:ext cx="19506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Elbow Connector 29"/>
          <p:cNvCxnSpPr>
            <a:stCxn id="13" idx="3"/>
          </p:cNvCxnSpPr>
          <p:nvPr/>
        </p:nvCxnSpPr>
        <p:spPr bwMode="auto">
          <a:xfrm>
            <a:off x="6732240" y="2054881"/>
            <a:ext cx="657940" cy="1455746"/>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35" name="Elbow Connector 34"/>
          <p:cNvCxnSpPr/>
          <p:nvPr/>
        </p:nvCxnSpPr>
        <p:spPr bwMode="auto">
          <a:xfrm rot="16200000" flipH="1">
            <a:off x="6431775" y="1815842"/>
            <a:ext cx="1482527" cy="868700"/>
          </a:xfrm>
          <a:prstGeom prst="bentConnector3">
            <a:avLst>
              <a:gd name="adj1" fmla="val 1171"/>
            </a:avLst>
          </a:prstGeom>
          <a:solidFill>
            <a:schemeClr val="accent1"/>
          </a:solidFill>
          <a:ln w="9525" cap="flat" cmpd="sng" algn="ctr">
            <a:solidFill>
              <a:schemeClr val="tx1"/>
            </a:solidFill>
            <a:prstDash val="solid"/>
            <a:round/>
            <a:headEnd type="none" w="med" len="med"/>
            <a:tailEnd type="triangle"/>
          </a:ln>
          <a:effectLst/>
        </p:spPr>
      </p:cxnSp>
      <p:sp>
        <p:nvSpPr>
          <p:cNvPr id="41" name="Flowchart: Process 40"/>
          <p:cNvSpPr/>
          <p:nvPr/>
        </p:nvSpPr>
        <p:spPr bwMode="auto">
          <a:xfrm>
            <a:off x="685800" y="4593703"/>
            <a:ext cx="1869976" cy="389873"/>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Measurement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2" name="Flowchart: Process 41"/>
          <p:cNvSpPr/>
          <p:nvPr/>
        </p:nvSpPr>
        <p:spPr bwMode="auto">
          <a:xfrm>
            <a:off x="3423344" y="5584595"/>
            <a:ext cx="4425165" cy="654584"/>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D: Decision and prediction under uncertainty (in real time)</a:t>
            </a:r>
            <a:endParaRPr kumimoji="0" lang="en-CA"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7" name="Elbow Connector 46"/>
          <p:cNvCxnSpPr>
            <a:endCxn id="42" idx="1"/>
          </p:cNvCxnSpPr>
          <p:nvPr/>
        </p:nvCxnSpPr>
        <p:spPr bwMode="auto">
          <a:xfrm>
            <a:off x="1619672" y="4983576"/>
            <a:ext cx="1803672" cy="928311"/>
          </a:xfrm>
          <a:prstGeom prst="bentConnector3">
            <a:avLst>
              <a:gd name="adj1" fmla="val -168"/>
            </a:avLst>
          </a:prstGeom>
          <a:solidFill>
            <a:schemeClr val="accent1"/>
          </a:solidFill>
          <a:ln w="9525" cap="flat" cmpd="sng" algn="ctr">
            <a:solidFill>
              <a:schemeClr val="tx1"/>
            </a:solidFill>
            <a:prstDash val="solid"/>
            <a:round/>
            <a:headEnd type="none" w="med" len="med"/>
            <a:tailEnd type="triangle"/>
          </a:ln>
          <a:effectLst/>
        </p:spPr>
      </p:cxnSp>
      <p:cxnSp>
        <p:nvCxnSpPr>
          <p:cNvPr id="53" name="Elbow Connector 52"/>
          <p:cNvCxnSpPr>
            <a:stCxn id="11" idx="3"/>
            <a:endCxn id="42" idx="3"/>
          </p:cNvCxnSpPr>
          <p:nvPr/>
        </p:nvCxnSpPr>
        <p:spPr bwMode="auto">
          <a:xfrm flipH="1">
            <a:off x="7848509" y="3527182"/>
            <a:ext cx="179875" cy="2384705"/>
          </a:xfrm>
          <a:prstGeom prst="bentConnector3">
            <a:avLst>
              <a:gd name="adj1" fmla="val -127088"/>
            </a:avLst>
          </a:prstGeom>
          <a:solidFill>
            <a:schemeClr val="accent1"/>
          </a:solidFill>
          <a:ln w="9525" cap="flat" cmpd="sng" algn="ctr">
            <a:solidFill>
              <a:schemeClr val="tx1"/>
            </a:solidFill>
            <a:prstDash val="solid"/>
            <a:round/>
            <a:headEnd type="none" w="med" len="med"/>
            <a:tailEnd type="triangle"/>
          </a:ln>
          <a:effectLst/>
        </p:spPr>
      </p:cxnSp>
      <p:cxnSp>
        <p:nvCxnSpPr>
          <p:cNvPr id="56" name="Elbow Connector 55"/>
          <p:cNvCxnSpPr>
            <a:stCxn id="10" idx="0"/>
            <a:endCxn id="13" idx="1"/>
          </p:cNvCxnSpPr>
          <p:nvPr/>
        </p:nvCxnSpPr>
        <p:spPr bwMode="auto">
          <a:xfrm rot="5400000" flipH="1" flipV="1">
            <a:off x="2231115" y="1636791"/>
            <a:ext cx="770666" cy="1606847"/>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8" name="Elbow Connector 57"/>
          <p:cNvCxnSpPr/>
          <p:nvPr/>
        </p:nvCxnSpPr>
        <p:spPr bwMode="auto">
          <a:xfrm flipV="1">
            <a:off x="1835696" y="1508929"/>
            <a:ext cx="1584176" cy="1316618"/>
          </a:xfrm>
          <a:prstGeom prst="bentConnector3">
            <a:avLst>
              <a:gd name="adj1" fmla="val -1708"/>
            </a:avLst>
          </a:prstGeom>
          <a:solidFill>
            <a:schemeClr val="accent1"/>
          </a:solidFill>
          <a:ln w="9525" cap="flat" cmpd="sng" algn="ctr">
            <a:solidFill>
              <a:schemeClr val="tx1"/>
            </a:solidFill>
            <a:prstDash val="solid"/>
            <a:round/>
            <a:headEnd type="none" w="med" len="med"/>
            <a:tailEnd type="triangle"/>
          </a:ln>
          <a:effectLst/>
        </p:spPr>
      </p:cxnSp>
      <p:sp>
        <p:nvSpPr>
          <p:cNvPr id="29" name="Rectangle 28"/>
          <p:cNvSpPr/>
          <p:nvPr/>
        </p:nvSpPr>
        <p:spPr>
          <a:xfrm>
            <a:off x="5583368" y="6217468"/>
            <a:ext cx="2864951" cy="646331"/>
          </a:xfrm>
          <a:prstGeom prst="rect">
            <a:avLst/>
          </a:prstGeom>
        </p:spPr>
        <p:txBody>
          <a:bodyPr wrap="none">
            <a:spAutoFit/>
          </a:bodyPr>
          <a:lstStyle/>
          <a:p>
            <a:r>
              <a:rPr lang="en-CA" dirty="0" smtClean="0"/>
              <a:t>Based on </a:t>
            </a:r>
            <a:r>
              <a:rPr lang="en-CA" dirty="0" err="1" smtClean="0"/>
              <a:t>OpenTURNS</a:t>
            </a:r>
            <a:r>
              <a:rPr lang="en-CA" dirty="0" smtClean="0"/>
              <a:t>:</a:t>
            </a:r>
          </a:p>
          <a:p>
            <a:r>
              <a:rPr lang="en-CA" dirty="0"/>
              <a:t>http://www.openturns.org/ </a:t>
            </a:r>
          </a:p>
        </p:txBody>
      </p:sp>
    </p:spTree>
    <p:extLst>
      <p:ext uri="{BB962C8B-B14F-4D97-AF65-F5344CB8AC3E}">
        <p14:creationId xmlns:p14="http://schemas.microsoft.com/office/powerpoint/2010/main" val="3510357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B: </a:t>
            </a:r>
            <a:r>
              <a:rPr lang="en-CA" dirty="0"/>
              <a:t>Quantification of uncertainty sources</a:t>
            </a:r>
          </a:p>
        </p:txBody>
      </p:sp>
      <p:sp>
        <p:nvSpPr>
          <p:cNvPr id="3" name="Content Placeholder 2"/>
          <p:cNvSpPr>
            <a:spLocks noGrp="1"/>
          </p:cNvSpPr>
          <p:nvPr>
            <p:ph idx="1"/>
          </p:nvPr>
        </p:nvSpPr>
        <p:spPr/>
        <p:txBody>
          <a:bodyPr/>
          <a:lstStyle/>
          <a:p>
            <a:r>
              <a:rPr lang="en-CA" sz="1800" dirty="0" smtClean="0"/>
              <a:t>A </a:t>
            </a:r>
            <a:r>
              <a:rPr lang="en-CA" sz="1800" dirty="0"/>
              <a:t>lot of data</a:t>
            </a:r>
          </a:p>
          <a:p>
            <a:pPr lvl="1"/>
            <a:r>
              <a:rPr lang="en-CA" sz="1800" dirty="0" smtClean="0"/>
              <a:t>Fitting </a:t>
            </a:r>
            <a:r>
              <a:rPr lang="en-CA" sz="1800" dirty="0"/>
              <a:t>of probability distributions</a:t>
            </a:r>
          </a:p>
          <a:p>
            <a:pPr lvl="1"/>
            <a:r>
              <a:rPr lang="en-CA" sz="1800" dirty="0" smtClean="0"/>
              <a:t>Statistical </a:t>
            </a:r>
            <a:r>
              <a:rPr lang="en-CA" sz="1800" dirty="0"/>
              <a:t>hypothesis test </a:t>
            </a:r>
            <a:endParaRPr lang="en-CA" sz="1800" dirty="0" smtClean="0"/>
          </a:p>
          <a:p>
            <a:r>
              <a:rPr lang="en-CA" sz="1800" dirty="0" smtClean="0"/>
              <a:t>Few </a:t>
            </a:r>
            <a:r>
              <a:rPr lang="en-CA" sz="1800" dirty="0"/>
              <a:t>data (n &lt; 10)</a:t>
            </a:r>
          </a:p>
          <a:p>
            <a:pPr lvl="1"/>
            <a:r>
              <a:rPr lang="en-CA" sz="1800" dirty="0" smtClean="0"/>
              <a:t>Hypothesis </a:t>
            </a:r>
            <a:r>
              <a:rPr lang="en-CA" sz="1800" dirty="0"/>
              <a:t>on parametric probability </a:t>
            </a:r>
            <a:r>
              <a:rPr lang="en-CA" sz="1800" dirty="0" smtClean="0"/>
              <a:t>distribution</a:t>
            </a:r>
            <a:endParaRPr lang="en-CA" sz="1800" dirty="0"/>
          </a:p>
          <a:p>
            <a:pPr lvl="1"/>
            <a:r>
              <a:rPr lang="en-CA" sz="1800" dirty="0" smtClean="0"/>
              <a:t>Expert </a:t>
            </a:r>
            <a:r>
              <a:rPr lang="en-CA" sz="1800" dirty="0"/>
              <a:t>judgement, then Bayesian inference</a:t>
            </a:r>
          </a:p>
          <a:p>
            <a:r>
              <a:rPr lang="en-CA" sz="1800" dirty="0" smtClean="0"/>
              <a:t>No </a:t>
            </a:r>
            <a:r>
              <a:rPr lang="en-CA" sz="1800" dirty="0"/>
              <a:t>data</a:t>
            </a:r>
          </a:p>
          <a:p>
            <a:pPr lvl="1"/>
            <a:r>
              <a:rPr lang="en-CA" sz="1800" dirty="0" smtClean="0"/>
              <a:t>Expert </a:t>
            </a:r>
            <a:r>
              <a:rPr lang="en-CA" sz="1800" dirty="0"/>
              <a:t>judgment </a:t>
            </a:r>
            <a:r>
              <a:rPr lang="en-CA" sz="1800" dirty="0" smtClean="0"/>
              <a:t>techniques</a:t>
            </a:r>
          </a:p>
          <a:p>
            <a:pPr lvl="1"/>
            <a:endParaRPr lang="en-US" sz="1800" dirty="0"/>
          </a:p>
          <a:p>
            <a:r>
              <a:rPr lang="en-CA" sz="1800" dirty="0"/>
              <a:t>Taking into account the dependency between inputs is a</a:t>
            </a:r>
          </a:p>
          <a:p>
            <a:pPr marL="0" indent="0">
              <a:buNone/>
            </a:pPr>
            <a:r>
              <a:rPr lang="en-CA" sz="1800" dirty="0"/>
              <a:t>crucial issue in uncertainty analysis</a:t>
            </a:r>
          </a:p>
        </p:txBody>
      </p:sp>
    </p:spTree>
    <p:extLst>
      <p:ext uri="{BB962C8B-B14F-4D97-AF65-F5344CB8AC3E}">
        <p14:creationId xmlns:p14="http://schemas.microsoft.com/office/powerpoint/2010/main" val="1874111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B’: Model Calibration </a:t>
            </a:r>
            <a:endParaRPr lang="en-CA" dirty="0"/>
          </a:p>
        </p:txBody>
      </p:sp>
      <p:sp>
        <p:nvSpPr>
          <p:cNvPr id="3" name="Content Placeholder 2"/>
          <p:cNvSpPr>
            <a:spLocks noGrp="1"/>
          </p:cNvSpPr>
          <p:nvPr>
            <p:ph idx="1"/>
          </p:nvPr>
        </p:nvSpPr>
        <p:spPr>
          <a:xfrm>
            <a:off x="685800" y="1524000"/>
            <a:ext cx="8350696" cy="3886200"/>
          </a:xfrm>
        </p:spPr>
        <p:txBody>
          <a:bodyPr/>
          <a:lstStyle/>
          <a:p>
            <a:r>
              <a:rPr lang="en-CA" sz="1800" dirty="0" smtClean="0"/>
              <a:t>Model </a:t>
            </a:r>
            <a:r>
              <a:rPr lang="en-CA" sz="1800" dirty="0"/>
              <a:t>calibration is the process of adjusting unknown model parameters in order to improve the agreement between model output and observed </a:t>
            </a:r>
            <a:r>
              <a:rPr lang="en-CA" sz="1800" dirty="0" smtClean="0"/>
              <a:t>data</a:t>
            </a:r>
          </a:p>
          <a:p>
            <a:r>
              <a:rPr lang="en-US" sz="1800" dirty="0"/>
              <a:t>Involves “tuning” values of the parameters of the model to best match the observed data</a:t>
            </a:r>
          </a:p>
          <a:p>
            <a:r>
              <a:rPr lang="en-US" sz="1800" dirty="0" smtClean="0"/>
              <a:t>Methods</a:t>
            </a:r>
          </a:p>
          <a:p>
            <a:pPr lvl="1"/>
            <a:r>
              <a:rPr lang="en-US" sz="1800" dirty="0" smtClean="0"/>
              <a:t>Maximum likelihood methods</a:t>
            </a:r>
          </a:p>
          <a:p>
            <a:pPr lvl="2"/>
            <a:r>
              <a:rPr lang="en-US" sz="1800" dirty="0" smtClean="0"/>
              <a:t>Model is used with fitted parameters to predict future behavior of the system</a:t>
            </a:r>
          </a:p>
          <a:p>
            <a:pPr lvl="1"/>
            <a:r>
              <a:rPr lang="en-US" sz="1800" dirty="0" smtClean="0"/>
              <a:t>Bayesian methods for parameter estimation </a:t>
            </a:r>
          </a:p>
          <a:p>
            <a:pPr lvl="2"/>
            <a:r>
              <a:rPr lang="en-CA" sz="1800" dirty="0" smtClean="0"/>
              <a:t>the </a:t>
            </a:r>
            <a:r>
              <a:rPr lang="en-CA" sz="1800" dirty="0"/>
              <a:t>predictions allow for all sources of </a:t>
            </a:r>
            <a:r>
              <a:rPr lang="en-CA" sz="1800" dirty="0" smtClean="0"/>
              <a:t>uncertainty</a:t>
            </a:r>
            <a:r>
              <a:rPr lang="en-CA" sz="1800" dirty="0"/>
              <a:t>, including the remaining uncertainty over the </a:t>
            </a:r>
            <a:r>
              <a:rPr lang="en-CA" sz="1800" dirty="0" smtClean="0"/>
              <a:t>fitted parameters</a:t>
            </a:r>
            <a:endParaRPr lang="en-CA" sz="1800" dirty="0"/>
          </a:p>
        </p:txBody>
      </p:sp>
    </p:spTree>
    <p:extLst>
      <p:ext uri="{BB962C8B-B14F-4D97-AF65-F5344CB8AC3E}">
        <p14:creationId xmlns:p14="http://schemas.microsoft.com/office/powerpoint/2010/main" val="38395085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C: </a:t>
            </a:r>
            <a:r>
              <a:rPr lang="en-US" dirty="0" smtClean="0"/>
              <a:t>Uncertainty propagation</a:t>
            </a:r>
            <a:endParaRPr lang="en-CA" dirty="0"/>
          </a:p>
        </p:txBody>
      </p:sp>
      <p:sp>
        <p:nvSpPr>
          <p:cNvPr id="3" name="Content Placeholder 2"/>
          <p:cNvSpPr>
            <a:spLocks noGrp="1"/>
          </p:cNvSpPr>
          <p:nvPr>
            <p:ph idx="1"/>
          </p:nvPr>
        </p:nvSpPr>
        <p:spPr>
          <a:xfrm>
            <a:off x="661784" y="1412776"/>
            <a:ext cx="7772400" cy="3886200"/>
          </a:xfrm>
        </p:spPr>
        <p:txBody>
          <a:bodyPr/>
          <a:lstStyle/>
          <a:p>
            <a:r>
              <a:rPr lang="en-US" dirty="0" smtClean="0"/>
              <a:t>Aim is to quantify output uncertainties</a:t>
            </a:r>
          </a:p>
          <a:p>
            <a:endParaRPr lang="en-US" dirty="0"/>
          </a:p>
          <a:p>
            <a:r>
              <a:rPr lang="en-CA" dirty="0" smtClean="0"/>
              <a:t>Allows </a:t>
            </a:r>
            <a:r>
              <a:rPr lang="en-CA" dirty="0"/>
              <a:t>us to place confidence on model </a:t>
            </a:r>
            <a:r>
              <a:rPr lang="en-CA" dirty="0" smtClean="0"/>
              <a:t>predictions </a:t>
            </a:r>
          </a:p>
          <a:p>
            <a:pPr lvl="1"/>
            <a:r>
              <a:rPr lang="en-CA" dirty="0" smtClean="0"/>
              <a:t>a </a:t>
            </a:r>
            <a:r>
              <a:rPr lang="en-CA" dirty="0"/>
              <a:t>first step in providing trust in model predictions. </a:t>
            </a:r>
          </a:p>
          <a:p>
            <a:endParaRPr lang="en-US" dirty="0" smtClean="0"/>
          </a:p>
          <a:p>
            <a:r>
              <a:rPr lang="en-US" dirty="0" smtClean="0"/>
              <a:t>Metrology: Uncertainty budget</a:t>
            </a:r>
          </a:p>
          <a:p>
            <a:pPr lvl="1"/>
            <a:r>
              <a:rPr lang="en-US" dirty="0" smtClean="0"/>
              <a:t>Combine all the uncertainties and then see what components in your systems need to be replaced/improved</a:t>
            </a:r>
          </a:p>
          <a:p>
            <a:pPr marL="457200" lvl="1" indent="0">
              <a:buNone/>
            </a:pPr>
            <a:endParaRPr lang="en-US" dirty="0" smtClean="0"/>
          </a:p>
          <a:p>
            <a:r>
              <a:rPr lang="en-US" dirty="0" smtClean="0"/>
              <a:t>Quality control: </a:t>
            </a:r>
          </a:p>
          <a:p>
            <a:pPr lvl="1"/>
            <a:r>
              <a:rPr lang="en-US" dirty="0" smtClean="0"/>
              <a:t>Meeting design specification of your device</a:t>
            </a:r>
            <a:endParaRPr lang="en-CA" dirty="0"/>
          </a:p>
        </p:txBody>
      </p:sp>
    </p:spTree>
    <p:extLst>
      <p:ext uri="{BB962C8B-B14F-4D97-AF65-F5344CB8AC3E}">
        <p14:creationId xmlns:p14="http://schemas.microsoft.com/office/powerpoint/2010/main" val="24120438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of my research projects</a:t>
            </a:r>
            <a:endParaRPr lang="en-CA" dirty="0"/>
          </a:p>
        </p:txBody>
      </p:sp>
      <p:sp>
        <p:nvSpPr>
          <p:cNvPr id="3" name="Content Placeholder 2"/>
          <p:cNvSpPr>
            <a:spLocks noGrp="1"/>
          </p:cNvSpPr>
          <p:nvPr>
            <p:ph idx="1"/>
          </p:nvPr>
        </p:nvSpPr>
        <p:spPr/>
        <p:txBody>
          <a:bodyPr/>
          <a:lstStyle/>
          <a:p>
            <a:endParaRPr lang="en-CA" dirty="0"/>
          </a:p>
        </p:txBody>
      </p:sp>
      <p:pic>
        <p:nvPicPr>
          <p:cNvPr id="4" name="Picture 3"/>
          <p:cNvPicPr>
            <a:picLocks noChangeAspect="1"/>
          </p:cNvPicPr>
          <p:nvPr/>
        </p:nvPicPr>
        <p:blipFill>
          <a:blip r:embed="rId2"/>
          <a:stretch>
            <a:fillRect/>
          </a:stretch>
        </p:blipFill>
        <p:spPr>
          <a:xfrm>
            <a:off x="1256048" y="1497615"/>
            <a:ext cx="5763344" cy="4171801"/>
          </a:xfrm>
          <a:prstGeom prst="rect">
            <a:avLst/>
          </a:prstGeom>
        </p:spPr>
      </p:pic>
      <p:sp>
        <p:nvSpPr>
          <p:cNvPr id="9" name="Rectangle 8"/>
          <p:cNvSpPr/>
          <p:nvPr/>
        </p:nvSpPr>
        <p:spPr>
          <a:xfrm>
            <a:off x="5510447" y="3933056"/>
            <a:ext cx="3633553" cy="707886"/>
          </a:xfrm>
          <a:prstGeom prst="rect">
            <a:avLst/>
          </a:prstGeom>
        </p:spPr>
        <p:txBody>
          <a:bodyPr wrap="square">
            <a:spAutoFit/>
          </a:bodyPr>
          <a:lstStyle/>
          <a:p>
            <a:r>
              <a:rPr lang="en-US" sz="2000" dirty="0" smtClean="0"/>
              <a:t>Assist with neural interfaces for sensing + neuromodulation</a:t>
            </a:r>
            <a:endParaRPr lang="en-US" sz="2000" dirty="0"/>
          </a:p>
        </p:txBody>
      </p:sp>
      <p:sp>
        <p:nvSpPr>
          <p:cNvPr id="16" name="Rectangle 15"/>
          <p:cNvSpPr/>
          <p:nvPr/>
        </p:nvSpPr>
        <p:spPr>
          <a:xfrm>
            <a:off x="329455" y="3871161"/>
            <a:ext cx="3742184" cy="707886"/>
          </a:xfrm>
          <a:prstGeom prst="rect">
            <a:avLst/>
          </a:prstGeom>
        </p:spPr>
        <p:txBody>
          <a:bodyPr wrap="square">
            <a:spAutoFit/>
          </a:bodyPr>
          <a:lstStyle/>
          <a:p>
            <a:r>
              <a:rPr lang="en-US" sz="2000" dirty="0" smtClean="0"/>
              <a:t>Monitor to capture </a:t>
            </a:r>
            <a:r>
              <a:rPr lang="en-US" sz="2000" dirty="0"/>
              <a:t>daily activities </a:t>
            </a:r>
            <a:r>
              <a:rPr lang="en-US" sz="2000" dirty="0" smtClean="0"/>
              <a:t>and vital signs</a:t>
            </a:r>
            <a:endParaRPr lang="en-US" sz="2000" dirty="0"/>
          </a:p>
        </p:txBody>
      </p:sp>
    </p:spTree>
    <p:extLst>
      <p:ext uri="{BB962C8B-B14F-4D97-AF65-F5344CB8AC3E}">
        <p14:creationId xmlns:p14="http://schemas.microsoft.com/office/powerpoint/2010/main" val="3166336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124" y="116632"/>
            <a:ext cx="6553200" cy="914400"/>
          </a:xfrm>
        </p:spPr>
        <p:txBody>
          <a:bodyPr/>
          <a:lstStyle/>
          <a:p>
            <a:r>
              <a:rPr lang="en-US" dirty="0" smtClean="0"/>
              <a:t>Step C: Propagation </a:t>
            </a:r>
            <a:r>
              <a:rPr lang="en-US" dirty="0"/>
              <a:t>of uncertainty</a:t>
            </a:r>
            <a:endParaRPr lang="en-CA" dirty="0"/>
          </a:p>
        </p:txBody>
      </p:sp>
      <p:sp>
        <p:nvSpPr>
          <p:cNvPr id="3" name="Content Placeholder 2"/>
          <p:cNvSpPr>
            <a:spLocks noGrp="1"/>
          </p:cNvSpPr>
          <p:nvPr>
            <p:ph idx="1"/>
          </p:nvPr>
        </p:nvSpPr>
        <p:spPr>
          <a:xfrm>
            <a:off x="659124" y="1196752"/>
            <a:ext cx="7772400" cy="1368152"/>
          </a:xfrm>
        </p:spPr>
        <p:txBody>
          <a:bodyPr/>
          <a:lstStyle/>
          <a:p>
            <a:r>
              <a:rPr lang="en-US" sz="1800" dirty="0"/>
              <a:t>Perturbation methods</a:t>
            </a:r>
          </a:p>
          <a:p>
            <a:pPr lvl="1"/>
            <a:r>
              <a:rPr lang="en-CA" sz="1800" dirty="0"/>
              <a:t>the solution is expressed using a suitable Taylor series expansion</a:t>
            </a:r>
          </a:p>
          <a:p>
            <a:r>
              <a:rPr lang="en-US" sz="1800" dirty="0"/>
              <a:t>Sampling techniques</a:t>
            </a:r>
          </a:p>
          <a:p>
            <a:pPr lvl="1"/>
            <a:r>
              <a:rPr lang="en-US" sz="1800" dirty="0"/>
              <a:t>Monte Carlo based</a:t>
            </a:r>
          </a:p>
          <a:p>
            <a:endParaRPr lang="en-CA" dirty="0"/>
          </a:p>
        </p:txBody>
      </p:sp>
      <p:pic>
        <p:nvPicPr>
          <p:cNvPr id="4" name="Picture 3"/>
          <p:cNvPicPr>
            <a:picLocks noChangeAspect="1"/>
          </p:cNvPicPr>
          <p:nvPr/>
        </p:nvPicPr>
        <p:blipFill>
          <a:blip r:embed="rId2"/>
          <a:stretch>
            <a:fillRect/>
          </a:stretch>
        </p:blipFill>
        <p:spPr>
          <a:xfrm>
            <a:off x="251520" y="2852936"/>
            <a:ext cx="8553450" cy="3011164"/>
          </a:xfrm>
          <a:prstGeom prst="rect">
            <a:avLst/>
          </a:prstGeom>
        </p:spPr>
      </p:pic>
    </p:spTree>
    <p:extLst>
      <p:ext uri="{BB962C8B-B14F-4D97-AF65-F5344CB8AC3E}">
        <p14:creationId xmlns:p14="http://schemas.microsoft.com/office/powerpoint/2010/main" val="7286452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C’: Sensitivity analysis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524000"/>
                <a:ext cx="8278688" cy="3886200"/>
              </a:xfrm>
            </p:spPr>
            <p:txBody>
              <a:bodyPr/>
              <a:lstStyle/>
              <a:p>
                <a:r>
                  <a:rPr lang="en-US" sz="1800" dirty="0" smtClean="0"/>
                  <a:t>Local sensitivity: </a:t>
                </a:r>
                <a:r>
                  <a:rPr lang="en-CA" sz="1800" dirty="0"/>
                  <a:t>effect of </a:t>
                </a:r>
                <a14:m>
                  <m:oMath xmlns:m="http://schemas.openxmlformats.org/officeDocument/2006/math">
                    <m:r>
                      <a:rPr lang="en-CA" sz="1800" i="1" dirty="0">
                        <a:latin typeface="Cambria Math" panose="02040503050406030204" pitchFamily="18" charset="0"/>
                      </a:rPr>
                      <m:t>𝑥</m:t>
                    </m:r>
                    <m:r>
                      <a:rPr lang="en-CA" sz="1800" i="1" baseline="-25000" dirty="0">
                        <a:latin typeface="Cambria Math" panose="02040503050406030204" pitchFamily="18" charset="0"/>
                      </a:rPr>
                      <m:t>𝑖</m:t>
                    </m:r>
                  </m:oMath>
                </a14:m>
                <a:r>
                  <a:rPr lang="en-CA" sz="1800" dirty="0"/>
                  <a:t> to the output while all other input factors </a:t>
                </a:r>
                <a14:m>
                  <m:oMath xmlns:m="http://schemas.openxmlformats.org/officeDocument/2006/math">
                    <m:r>
                      <a:rPr lang="en-CA" sz="1800" i="1" dirty="0">
                        <a:latin typeface="Cambria Math" panose="02040503050406030204" pitchFamily="18" charset="0"/>
                      </a:rPr>
                      <m:t>𝑥</m:t>
                    </m:r>
                    <m:r>
                      <a:rPr lang="en-US" sz="1800" i="1" baseline="-25000" dirty="0">
                        <a:latin typeface="Cambria Math" panose="02040503050406030204" pitchFamily="18" charset="0"/>
                      </a:rPr>
                      <m:t>𝑗</m:t>
                    </m:r>
                    <m:r>
                      <a:rPr lang="en-CA" sz="1800" i="1" baseline="-25000" dirty="0">
                        <a:latin typeface="Cambria Math" panose="02040503050406030204" pitchFamily="18" charset="0"/>
                      </a:rPr>
                      <m:t> </m:t>
                    </m:r>
                  </m:oMath>
                </a14:m>
                <a:r>
                  <a:rPr lang="en-CA" sz="1800" dirty="0"/>
                  <a:t>, </a:t>
                </a:r>
                <a:r>
                  <a:rPr lang="en-CA" sz="1800" i="1" dirty="0" err="1"/>
                  <a:t>j≠i</a:t>
                </a:r>
                <a:r>
                  <a:rPr lang="en-CA" sz="1800" dirty="0"/>
                  <a:t>, </a:t>
                </a:r>
                <a:r>
                  <a:rPr lang="en-CA" sz="1800" dirty="0" smtClean="0"/>
                  <a:t>are kept at the nominal values</a:t>
                </a:r>
                <a:endParaRPr lang="en-US" sz="1800" dirty="0"/>
              </a:p>
              <a:p>
                <a:pPr lvl="1"/>
                <a:r>
                  <a:rPr lang="en-CA" sz="1800" dirty="0" smtClean="0"/>
                  <a:t>Compute partial </a:t>
                </a:r>
                <a:r>
                  <a:rPr lang="en-CA" sz="1800" dirty="0"/>
                  <a:t>derivatives of the output functions with respect to the input </a:t>
                </a:r>
                <a:r>
                  <a:rPr lang="en-CA" sz="1800" dirty="0" smtClean="0"/>
                  <a:t>parameters. </a:t>
                </a:r>
                <a:r>
                  <a:rPr lang="en-US" sz="1800" i="1" dirty="0" err="1" smtClean="0"/>
                  <a:t>df</a:t>
                </a:r>
                <a:r>
                  <a:rPr lang="en-US" sz="1800" i="1" dirty="0" smtClean="0"/>
                  <a:t>(x</a:t>
                </a:r>
                <a:r>
                  <a:rPr lang="en-US" sz="1800" i="1" baseline="-25000" dirty="0" smtClean="0"/>
                  <a:t>i</a:t>
                </a:r>
                <a:r>
                  <a:rPr lang="en-US" sz="1800" i="1" dirty="0" smtClean="0"/>
                  <a:t>)/dx</a:t>
                </a:r>
                <a:r>
                  <a:rPr lang="en-US" sz="1800" i="1" baseline="-25000" dirty="0" smtClean="0"/>
                  <a:t>i</a:t>
                </a:r>
                <a:endParaRPr lang="en-US" sz="1800" i="1" baseline="-25000" dirty="0"/>
              </a:p>
              <a:p>
                <a:pPr lvl="1"/>
                <a:r>
                  <a:rPr lang="en-CA" sz="1800" dirty="0" smtClean="0"/>
                  <a:t>Vary </a:t>
                </a:r>
                <a:r>
                  <a:rPr lang="en-CA" sz="1800" dirty="0"/>
                  <a:t>the input factors in a small interval around the nominal value</a:t>
                </a:r>
                <a:r>
                  <a:rPr lang="en-CA" sz="1800" dirty="0" smtClean="0"/>
                  <a:t>.</a:t>
                </a:r>
                <a:r>
                  <a:rPr lang="en-US" sz="1800" i="1" dirty="0" smtClean="0"/>
                  <a:t> </a:t>
                </a:r>
              </a:p>
              <a:p>
                <a:pPr marL="457200" lvl="1" indent="0">
                  <a:buNone/>
                </a:pPr>
                <a:endParaRPr lang="en-US" sz="1800" i="1" dirty="0"/>
              </a:p>
              <a:p>
                <a:pPr marL="800100" lvl="1"/>
                <a:r>
                  <a:rPr lang="en-CA" sz="1800" dirty="0"/>
                  <a:t>When the model is nonlinear and various input parameters are affected by uncertainties of different order of magnitude, local sensitivity analysis should not be used. </a:t>
                </a:r>
                <a:endParaRPr lang="en-US" sz="1800" i="1" dirty="0" smtClean="0"/>
              </a:p>
              <a:p>
                <a:r>
                  <a:rPr lang="en-US" sz="1800" dirty="0" smtClean="0"/>
                  <a:t>Global sensitivity: </a:t>
                </a:r>
                <a:r>
                  <a:rPr lang="en-CA" sz="1800" dirty="0"/>
                  <a:t>effect of </a:t>
                </a:r>
                <a14:m>
                  <m:oMath xmlns:m="http://schemas.openxmlformats.org/officeDocument/2006/math">
                    <m:r>
                      <a:rPr lang="en-CA" sz="1800" i="1" dirty="0" smtClean="0">
                        <a:latin typeface="Cambria Math" panose="02040503050406030204" pitchFamily="18" charset="0"/>
                      </a:rPr>
                      <m:t>𝑥</m:t>
                    </m:r>
                    <m:r>
                      <a:rPr lang="en-CA" sz="1800" i="1" baseline="-25000" dirty="0" smtClean="0">
                        <a:latin typeface="Cambria Math" panose="02040503050406030204" pitchFamily="18" charset="0"/>
                      </a:rPr>
                      <m:t>𝑖</m:t>
                    </m:r>
                  </m:oMath>
                </a14:m>
                <a:r>
                  <a:rPr lang="en-CA" sz="1800" dirty="0" smtClean="0"/>
                  <a:t> to the output while </a:t>
                </a:r>
                <a:r>
                  <a:rPr lang="en-CA" sz="1800" dirty="0"/>
                  <a:t>all other input factors </a:t>
                </a:r>
                <a14:m>
                  <m:oMath xmlns:m="http://schemas.openxmlformats.org/officeDocument/2006/math">
                    <m:r>
                      <a:rPr lang="en-CA" sz="1800" i="1" dirty="0">
                        <a:latin typeface="Cambria Math" panose="02040503050406030204" pitchFamily="18" charset="0"/>
                      </a:rPr>
                      <m:t>𝑥</m:t>
                    </m:r>
                    <m:r>
                      <a:rPr lang="en-US" sz="1800" b="0" i="1" baseline="-25000" dirty="0" smtClean="0">
                        <a:latin typeface="Cambria Math" panose="02040503050406030204" pitchFamily="18" charset="0"/>
                      </a:rPr>
                      <m:t>𝑗</m:t>
                    </m:r>
                    <m:r>
                      <a:rPr lang="en-CA" sz="1800" i="1" baseline="-25000" dirty="0">
                        <a:latin typeface="Cambria Math" panose="02040503050406030204" pitchFamily="18" charset="0"/>
                      </a:rPr>
                      <m:t> </m:t>
                    </m:r>
                  </m:oMath>
                </a14:m>
                <a:r>
                  <a:rPr lang="en-CA" sz="1800" dirty="0" smtClean="0"/>
                  <a:t>, </a:t>
                </a:r>
                <a:r>
                  <a:rPr lang="en-CA" sz="1800" i="1" dirty="0" err="1" smtClean="0"/>
                  <a:t>j≠i</a:t>
                </a:r>
                <a:r>
                  <a:rPr lang="en-CA" sz="1800" dirty="0"/>
                  <a:t>, are varied as well</a:t>
                </a:r>
                <a:endParaRPr lang="en-US" sz="1800" dirty="0" smtClean="0"/>
              </a:p>
              <a:p>
                <a:pPr lvl="1"/>
                <a:r>
                  <a:rPr lang="en-US" sz="1800" dirty="0" smtClean="0"/>
                  <a:t>Parameter space exploration with Monte Carlo simulations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524000"/>
                <a:ext cx="8278688" cy="3886200"/>
              </a:xfrm>
              <a:blipFill rotWithShape="0">
                <a:blip r:embed="rId3"/>
                <a:stretch>
                  <a:fillRect l="-663" t="-784" r="-810" b="-5016"/>
                </a:stretch>
              </a:blipFill>
            </p:spPr>
            <p:txBody>
              <a:bodyPr/>
              <a:lstStyle/>
              <a:p>
                <a:r>
                  <a:rPr lang="en-CA">
                    <a:noFill/>
                  </a:rPr>
                  <a:t> </a:t>
                </a:r>
              </a:p>
            </p:txBody>
          </p:sp>
        </mc:Fallback>
      </mc:AlternateContent>
    </p:spTree>
    <p:extLst>
      <p:ext uri="{BB962C8B-B14F-4D97-AF65-F5344CB8AC3E}">
        <p14:creationId xmlns:p14="http://schemas.microsoft.com/office/powerpoint/2010/main" val="14722446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C’: Sensitivity analysis</a:t>
            </a:r>
            <a:endParaRPr lang="en-CA" dirty="0"/>
          </a:p>
        </p:txBody>
      </p:sp>
      <p:sp>
        <p:nvSpPr>
          <p:cNvPr id="3" name="Content Placeholder 2"/>
          <p:cNvSpPr>
            <a:spLocks noGrp="1"/>
          </p:cNvSpPr>
          <p:nvPr>
            <p:ph idx="1"/>
          </p:nvPr>
        </p:nvSpPr>
        <p:spPr>
          <a:xfrm>
            <a:off x="467544" y="1308435"/>
            <a:ext cx="8064896" cy="3886200"/>
          </a:xfrm>
        </p:spPr>
        <p:txBody>
          <a:bodyPr/>
          <a:lstStyle/>
          <a:p>
            <a:endParaRPr lang="en-US" dirty="0" smtClean="0"/>
          </a:p>
          <a:p>
            <a:r>
              <a:rPr lang="en-CA" dirty="0"/>
              <a:t>Sensitivity analysis investigates the </a:t>
            </a:r>
            <a:r>
              <a:rPr lang="en-CA" dirty="0" smtClean="0"/>
              <a:t>relationship between </a:t>
            </a:r>
            <a:r>
              <a:rPr lang="en-CA" dirty="0"/>
              <a:t>inputs and outputs of a model </a:t>
            </a:r>
            <a:endParaRPr lang="en-CA" dirty="0" smtClean="0"/>
          </a:p>
          <a:p>
            <a:pPr lvl="1"/>
            <a:r>
              <a:rPr lang="en-CA" dirty="0" smtClean="0"/>
              <a:t>it </a:t>
            </a:r>
            <a:r>
              <a:rPr lang="en-CA" dirty="0"/>
              <a:t>makes possible to relate the variability of the outputs to the variability of the inputs. </a:t>
            </a:r>
            <a:endParaRPr lang="en-CA" dirty="0" smtClean="0"/>
          </a:p>
          <a:p>
            <a:r>
              <a:rPr lang="en-CA" dirty="0" smtClean="0"/>
              <a:t>Does </a:t>
            </a:r>
            <a:r>
              <a:rPr lang="en-CA" dirty="0"/>
              <a:t>not need input data and can be conducted on purely mathematical analysis </a:t>
            </a:r>
            <a:endParaRPr lang="en-CA" dirty="0" smtClean="0"/>
          </a:p>
          <a:p>
            <a:r>
              <a:rPr lang="en-CA" dirty="0" smtClean="0"/>
              <a:t>Identifies the m</a:t>
            </a:r>
            <a:r>
              <a:rPr lang="en-US" dirty="0" err="1" smtClean="0"/>
              <a:t>ost</a:t>
            </a:r>
            <a:r>
              <a:rPr lang="en-US" dirty="0" smtClean="0"/>
              <a:t> </a:t>
            </a:r>
            <a:r>
              <a:rPr lang="en-US" dirty="0"/>
              <a:t>important parameters in </a:t>
            </a:r>
            <a:r>
              <a:rPr lang="en-US" dirty="0" smtClean="0"/>
              <a:t>the model</a:t>
            </a:r>
            <a:endParaRPr lang="en-US" dirty="0"/>
          </a:p>
          <a:p>
            <a:r>
              <a:rPr lang="en-US" dirty="0" smtClean="0"/>
              <a:t>Helps reducing </a:t>
            </a:r>
            <a:r>
              <a:rPr lang="en-US" dirty="0"/>
              <a:t>the dimension of the model by fixing unimportant </a:t>
            </a:r>
            <a:r>
              <a:rPr lang="en-US" dirty="0" smtClean="0"/>
              <a:t>parameters</a:t>
            </a:r>
          </a:p>
          <a:p>
            <a:r>
              <a:rPr lang="en-CA" dirty="0" smtClean="0"/>
              <a:t>Focus: global </a:t>
            </a:r>
            <a:r>
              <a:rPr lang="en-CA" dirty="0"/>
              <a:t>variability of the model output, </a:t>
            </a:r>
            <a:r>
              <a:rPr lang="en-CA" dirty="0" smtClean="0"/>
              <a:t>measured by </a:t>
            </a:r>
            <a:r>
              <a:rPr lang="en-CA" dirty="0"/>
              <a:t>its variance.</a:t>
            </a:r>
            <a:endParaRPr lang="en-US" dirty="0"/>
          </a:p>
          <a:p>
            <a:endParaRPr lang="en-CA" dirty="0"/>
          </a:p>
        </p:txBody>
      </p:sp>
    </p:spTree>
    <p:extLst>
      <p:ext uri="{BB962C8B-B14F-4D97-AF65-F5344CB8AC3E}">
        <p14:creationId xmlns:p14="http://schemas.microsoft.com/office/powerpoint/2010/main" val="761028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C’: Sensitivity analysis</a:t>
            </a:r>
            <a:endParaRPr lang="en-CA" dirty="0"/>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2"/>
          <a:stretch>
            <a:fillRect/>
          </a:stretch>
        </p:blipFill>
        <p:spPr>
          <a:xfrm>
            <a:off x="1475656" y="1302189"/>
            <a:ext cx="5604249" cy="5214614"/>
          </a:xfrm>
          <a:prstGeom prst="rect">
            <a:avLst/>
          </a:prstGeom>
        </p:spPr>
      </p:pic>
    </p:spTree>
    <p:extLst>
      <p:ext uri="{BB962C8B-B14F-4D97-AF65-F5344CB8AC3E}">
        <p14:creationId xmlns:p14="http://schemas.microsoft.com/office/powerpoint/2010/main" val="164916895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D: Confidence intervals for estimation for time series	</a:t>
            </a:r>
            <a:endParaRPr lang="en-CA" dirty="0"/>
          </a:p>
        </p:txBody>
      </p:sp>
      <p:sp>
        <p:nvSpPr>
          <p:cNvPr id="3" name="Content Placeholder 2"/>
          <p:cNvSpPr>
            <a:spLocks noGrp="1"/>
          </p:cNvSpPr>
          <p:nvPr>
            <p:ph idx="1"/>
          </p:nvPr>
        </p:nvSpPr>
        <p:spPr/>
        <p:txBody>
          <a:bodyPr/>
          <a:lstStyle/>
          <a:p>
            <a:r>
              <a:rPr lang="en-US" dirty="0" smtClean="0"/>
              <a:t>Non-parametric methods</a:t>
            </a:r>
          </a:p>
          <a:p>
            <a:pPr lvl="1"/>
            <a:r>
              <a:rPr lang="en-US" dirty="0" smtClean="0"/>
              <a:t>Bootstrap for time series</a:t>
            </a:r>
          </a:p>
          <a:p>
            <a:r>
              <a:rPr lang="en-US" dirty="0" smtClean="0"/>
              <a:t>Parametric methods</a:t>
            </a:r>
          </a:p>
          <a:p>
            <a:pPr lvl="1"/>
            <a:r>
              <a:rPr lang="en-US" dirty="0" err="1" smtClean="0"/>
              <a:t>Kalman</a:t>
            </a:r>
            <a:r>
              <a:rPr lang="en-US" dirty="0" smtClean="0"/>
              <a:t> filters for linear and Gaussian models</a:t>
            </a:r>
          </a:p>
          <a:p>
            <a:pPr lvl="1"/>
            <a:r>
              <a:rPr lang="en-US" dirty="0" smtClean="0"/>
              <a:t>Particle filters</a:t>
            </a:r>
          </a:p>
          <a:p>
            <a:pPr lvl="2"/>
            <a:r>
              <a:rPr lang="en-US" altLang="en-US" dirty="0"/>
              <a:t>Ability to represent arbitrary densities</a:t>
            </a:r>
          </a:p>
          <a:p>
            <a:pPr lvl="2"/>
            <a:r>
              <a:rPr lang="en-US" altLang="en-US" dirty="0"/>
              <a:t>Adaptive focusing on probable regions of state-space</a:t>
            </a:r>
          </a:p>
          <a:p>
            <a:pPr lvl="2"/>
            <a:r>
              <a:rPr lang="en-US" altLang="en-US" dirty="0"/>
              <a:t>Dealing with non-Gaussian noise</a:t>
            </a:r>
          </a:p>
          <a:p>
            <a:pPr lvl="2"/>
            <a:r>
              <a:rPr lang="en-US" altLang="en-US" dirty="0"/>
              <a:t>The framework allows for including multiple </a:t>
            </a:r>
            <a:r>
              <a:rPr lang="en-US" altLang="en-US" dirty="0" smtClean="0"/>
              <a:t>models</a:t>
            </a:r>
            <a:endParaRPr lang="en-CA" dirty="0"/>
          </a:p>
        </p:txBody>
      </p:sp>
    </p:spTree>
    <p:extLst>
      <p:ext uri="{BB962C8B-B14F-4D97-AF65-F5344CB8AC3E}">
        <p14:creationId xmlns:p14="http://schemas.microsoft.com/office/powerpoint/2010/main" val="8621237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685800" y="381000"/>
            <a:ext cx="7619624" cy="914400"/>
          </a:xfrm>
        </p:spPr>
        <p:txBody>
          <a:bodyPr/>
          <a:lstStyle/>
          <a:p>
            <a:r>
              <a:rPr lang="en-CA" dirty="0" smtClean="0"/>
              <a:t>Example</a:t>
            </a:r>
            <a:r>
              <a:rPr lang="en-CA" dirty="0"/>
              <a:t>: </a:t>
            </a:r>
            <a:br>
              <a:rPr lang="en-CA" dirty="0"/>
            </a:br>
            <a:r>
              <a:rPr lang="en-CA" dirty="0"/>
              <a:t>Modeling blood pressure monitoring</a:t>
            </a:r>
          </a:p>
        </p:txBody>
      </p:sp>
      <p:pic>
        <p:nvPicPr>
          <p:cNvPr id="23" name="Picture 22"/>
          <p:cNvPicPr>
            <a:picLocks noChangeAspect="1"/>
          </p:cNvPicPr>
          <p:nvPr/>
        </p:nvPicPr>
        <p:blipFill>
          <a:blip r:embed="rId3"/>
          <a:stretch>
            <a:fillRect/>
          </a:stretch>
        </p:blipFill>
        <p:spPr>
          <a:xfrm>
            <a:off x="1403648" y="1556792"/>
            <a:ext cx="3352800" cy="3698272"/>
          </a:xfrm>
          <a:prstGeom prst="rect">
            <a:avLst/>
          </a:prstGeom>
        </p:spPr>
      </p:pic>
      <p:pic>
        <p:nvPicPr>
          <p:cNvPr id="24" name="Picture 23"/>
          <p:cNvPicPr>
            <a:picLocks noChangeAspect="1"/>
          </p:cNvPicPr>
          <p:nvPr/>
        </p:nvPicPr>
        <p:blipFill>
          <a:blip r:embed="rId4"/>
          <a:stretch>
            <a:fillRect/>
          </a:stretch>
        </p:blipFill>
        <p:spPr>
          <a:xfrm>
            <a:off x="4163723" y="2775992"/>
            <a:ext cx="3107325" cy="1383333"/>
          </a:xfrm>
          <a:prstGeom prst="rect">
            <a:avLst/>
          </a:prstGeom>
        </p:spPr>
      </p:pic>
      <p:pic>
        <p:nvPicPr>
          <p:cNvPr id="25" name="Picture 24"/>
          <p:cNvPicPr>
            <a:picLocks noChangeAspect="1"/>
          </p:cNvPicPr>
          <p:nvPr/>
        </p:nvPicPr>
        <p:blipFill>
          <a:blip r:embed="rId5"/>
          <a:stretch>
            <a:fillRect/>
          </a:stretch>
        </p:blipFill>
        <p:spPr>
          <a:xfrm>
            <a:off x="5137448" y="1404392"/>
            <a:ext cx="2133600" cy="1934406"/>
          </a:xfrm>
          <a:prstGeom prst="rect">
            <a:avLst/>
          </a:prstGeom>
        </p:spPr>
      </p:pic>
      <p:pic>
        <p:nvPicPr>
          <p:cNvPr id="26" name="Picture 25"/>
          <p:cNvPicPr>
            <a:picLocks noChangeAspect="1"/>
          </p:cNvPicPr>
          <p:nvPr/>
        </p:nvPicPr>
        <p:blipFill>
          <a:blip r:embed="rId6"/>
          <a:stretch>
            <a:fillRect/>
          </a:stretch>
        </p:blipFill>
        <p:spPr>
          <a:xfrm>
            <a:off x="5137448" y="4071392"/>
            <a:ext cx="2133600" cy="1794569"/>
          </a:xfrm>
          <a:prstGeom prst="rect">
            <a:avLst/>
          </a:prstGeom>
        </p:spPr>
      </p:pic>
      <p:pic>
        <p:nvPicPr>
          <p:cNvPr id="27" name="Picture 26"/>
          <p:cNvPicPr>
            <a:picLocks noChangeAspect="1"/>
          </p:cNvPicPr>
          <p:nvPr/>
        </p:nvPicPr>
        <p:blipFill>
          <a:blip r:embed="rId7"/>
          <a:stretch>
            <a:fillRect/>
          </a:stretch>
        </p:blipFill>
        <p:spPr>
          <a:xfrm>
            <a:off x="4451648" y="3333059"/>
            <a:ext cx="577500" cy="357333"/>
          </a:xfrm>
          <a:prstGeom prst="rect">
            <a:avLst/>
          </a:prstGeom>
        </p:spPr>
      </p:pic>
    </p:spTree>
    <p:extLst>
      <p:ext uri="{BB962C8B-B14F-4D97-AF65-F5344CB8AC3E}">
        <p14:creationId xmlns:p14="http://schemas.microsoft.com/office/powerpoint/2010/main" val="3655607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910536" cy="914400"/>
          </a:xfrm>
        </p:spPr>
        <p:txBody>
          <a:bodyPr/>
          <a:lstStyle/>
          <a:p>
            <a:r>
              <a:rPr lang="en-CA" dirty="0"/>
              <a:t>Framework 2 Example: </a:t>
            </a:r>
            <a:br>
              <a:rPr lang="en-CA" dirty="0"/>
            </a:br>
            <a:r>
              <a:rPr lang="en-CA" dirty="0"/>
              <a:t>Modeling blood pressure monitoring</a:t>
            </a:r>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2"/>
          <a:stretch>
            <a:fillRect/>
          </a:stretch>
        </p:blipFill>
        <p:spPr>
          <a:xfrm>
            <a:off x="209725" y="1971417"/>
            <a:ext cx="8248475" cy="3438783"/>
          </a:xfrm>
          <a:prstGeom prst="rect">
            <a:avLst/>
          </a:prstGeom>
        </p:spPr>
      </p:pic>
      <p:pic>
        <p:nvPicPr>
          <p:cNvPr id="5" name="Picture 4"/>
          <p:cNvPicPr>
            <a:picLocks noChangeAspect="1"/>
          </p:cNvPicPr>
          <p:nvPr/>
        </p:nvPicPr>
        <p:blipFill>
          <a:blip r:embed="rId3"/>
          <a:stretch>
            <a:fillRect/>
          </a:stretch>
        </p:blipFill>
        <p:spPr>
          <a:xfrm>
            <a:off x="3059832" y="4365104"/>
            <a:ext cx="2089005" cy="2304256"/>
          </a:xfrm>
          <a:prstGeom prst="rect">
            <a:avLst/>
          </a:prstGeom>
        </p:spPr>
      </p:pic>
      <p:pic>
        <p:nvPicPr>
          <p:cNvPr id="6" name="Picture 5"/>
          <p:cNvPicPr>
            <a:picLocks noChangeAspect="1"/>
          </p:cNvPicPr>
          <p:nvPr/>
        </p:nvPicPr>
        <p:blipFill>
          <a:blip r:embed="rId4"/>
          <a:stretch>
            <a:fillRect/>
          </a:stretch>
        </p:blipFill>
        <p:spPr>
          <a:xfrm>
            <a:off x="5061718" y="6141371"/>
            <a:ext cx="359819" cy="222641"/>
          </a:xfrm>
          <a:prstGeom prst="rect">
            <a:avLst/>
          </a:prstGeom>
        </p:spPr>
      </p:pic>
    </p:spTree>
    <p:extLst>
      <p:ext uri="{BB962C8B-B14F-4D97-AF65-F5344CB8AC3E}">
        <p14:creationId xmlns:p14="http://schemas.microsoft.com/office/powerpoint/2010/main" val="426659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7" y="98902"/>
            <a:ext cx="7388265" cy="914400"/>
          </a:xfrm>
        </p:spPr>
        <p:txBody>
          <a:bodyPr/>
          <a:lstStyle/>
          <a:p>
            <a:r>
              <a:rPr lang="en-CA" dirty="0"/>
              <a:t>Framework 2 Example: </a:t>
            </a:r>
            <a:br>
              <a:rPr lang="en-CA" dirty="0"/>
            </a:br>
            <a:r>
              <a:rPr lang="en-CA" dirty="0"/>
              <a:t>Modeling blood pressure monitoring</a:t>
            </a:r>
          </a:p>
        </p:txBody>
      </p:sp>
      <p:sp>
        <p:nvSpPr>
          <p:cNvPr id="3" name="Content Placeholder 2"/>
          <p:cNvSpPr>
            <a:spLocks noGrp="1"/>
          </p:cNvSpPr>
          <p:nvPr>
            <p:ph idx="1"/>
          </p:nvPr>
        </p:nvSpPr>
        <p:spPr>
          <a:xfrm>
            <a:off x="181745" y="1524000"/>
            <a:ext cx="7772400" cy="3886200"/>
          </a:xfrm>
        </p:spPr>
        <p:txBody>
          <a:bodyPr/>
          <a:lstStyle/>
          <a:p>
            <a:endParaRPr lang="en-CA" dirty="0">
              <a:latin typeface="Times New Roman" panose="02020603050405020304" pitchFamily="18" charset="0"/>
              <a:cs typeface="Times New Roman" panose="02020603050405020304" pitchFamily="18" charset="0"/>
            </a:endParaRPr>
          </a:p>
        </p:txBody>
      </p:sp>
      <p:sp>
        <p:nvSpPr>
          <p:cNvPr id="4" name="Rectangle 3"/>
          <p:cNvSpPr/>
          <p:nvPr/>
        </p:nvSpPr>
        <p:spPr bwMode="auto">
          <a:xfrm>
            <a:off x="2455394" y="2564904"/>
            <a:ext cx="6221062" cy="168601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2630489" y="2564904"/>
            <a:ext cx="359769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Step A: Definition of the model</a:t>
            </a:r>
            <a:endParaRPr lang="en-CA" dirty="0">
              <a:latin typeface="Times New Roman" panose="02020603050405020304" pitchFamily="18" charset="0"/>
              <a:cs typeface="Times New Roman" panose="02020603050405020304" pitchFamily="18" charset="0"/>
            </a:endParaRPr>
          </a:p>
        </p:txBody>
      </p:sp>
      <p:sp>
        <p:nvSpPr>
          <p:cNvPr id="7" name="Flowchart: Alternate Process 6"/>
          <p:cNvSpPr/>
          <p:nvPr/>
        </p:nvSpPr>
        <p:spPr bwMode="auto">
          <a:xfrm>
            <a:off x="4786619" y="2934236"/>
            <a:ext cx="1111099" cy="1163607"/>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f(</a:t>
            </a:r>
            <a:r>
              <a:rPr lang="en-US" sz="1600" dirty="0" err="1" smtClean="0">
                <a:latin typeface="Times New Roman" panose="02020603050405020304" pitchFamily="18" charset="0"/>
                <a:cs typeface="Times New Roman" panose="02020603050405020304" pitchFamily="18" charset="0"/>
              </a:rPr>
              <a:t>x,u</a:t>
            </a:r>
            <a:r>
              <a:rPr lang="en-US" sz="1600" dirty="0" smtClean="0">
                <a:latin typeface="Times New Roman" panose="02020603050405020304" pitchFamily="18" charset="0"/>
                <a:cs typeface="Times New Roman" panose="02020603050405020304" pitchFamily="18" charset="0"/>
              </a:rPr>
              <a:t>)</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Flowchart: Process 10"/>
          <p:cNvSpPr/>
          <p:nvPr/>
        </p:nvSpPr>
        <p:spPr bwMode="auto">
          <a:xfrm>
            <a:off x="6141465" y="2995687"/>
            <a:ext cx="2390975" cy="1062989"/>
          </a:xfrm>
          <a:prstGeom prst="flowChart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Quantity of interest</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smtClean="0">
                <a:latin typeface="Times New Roman" panose="02020603050405020304" pitchFamily="18" charset="0"/>
                <a:cs typeface="Times New Roman" panose="02020603050405020304" pitchFamily="18" charset="0"/>
              </a:rPr>
              <a:t>Sys/</a:t>
            </a:r>
            <a:r>
              <a:rPr lang="en-US" sz="1600" dirty="0" err="1" smtClean="0">
                <a:latin typeface="Times New Roman" panose="02020603050405020304" pitchFamily="18" charset="0"/>
                <a:cs typeface="Times New Roman" panose="02020603050405020304" pitchFamily="18" charset="0"/>
              </a:rPr>
              <a:t>Dia</a:t>
            </a:r>
            <a:r>
              <a:rPr lang="en-US" sz="1600" dirty="0" smtClean="0">
                <a:latin typeface="Times New Roman" panose="02020603050405020304" pitchFamily="18" charset="0"/>
                <a:cs typeface="Times New Roman" panose="02020603050405020304" pitchFamily="18" charset="0"/>
              </a:rPr>
              <a:t> blood pressure</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Arterial stiffness </a:t>
            </a:r>
            <a:r>
              <a:rPr kumimoji="0" 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param</a:t>
            </a: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5" name="Flowchart: Process 14"/>
          <p:cNvSpPr/>
          <p:nvPr/>
        </p:nvSpPr>
        <p:spPr bwMode="auto">
          <a:xfrm>
            <a:off x="2915817" y="1290681"/>
            <a:ext cx="3312368" cy="898395"/>
          </a:xfrm>
          <a:prstGeom prst="flowChartProcess">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C’: Sensitivity analysis – reducing the number of </a:t>
            </a:r>
            <a:r>
              <a:rPr kumimoji="0" lang="en-US"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param</a:t>
            </a: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o</a:t>
            </a: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f the model</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Flowchart: Process 15"/>
          <p:cNvSpPr/>
          <p:nvPr/>
        </p:nvSpPr>
        <p:spPr bwMode="auto">
          <a:xfrm>
            <a:off x="2915817" y="4583278"/>
            <a:ext cx="3240360" cy="645922"/>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M</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odel calibration </a:t>
            </a:r>
          </a:p>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SP 10 standard</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Flowchart: Process 16"/>
          <p:cNvSpPr/>
          <p:nvPr/>
        </p:nvSpPr>
        <p:spPr bwMode="auto">
          <a:xfrm>
            <a:off x="6415649" y="4628115"/>
            <a:ext cx="1296144" cy="38987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Test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Flowchart: Alternate Process 18"/>
          <p:cNvSpPr/>
          <p:nvPr/>
        </p:nvSpPr>
        <p:spPr bwMode="auto">
          <a:xfrm>
            <a:off x="2627785" y="2934236"/>
            <a:ext cx="2158834" cy="1152783"/>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latin typeface="Times New Roman" panose="02020603050405020304" pitchFamily="18" charset="0"/>
                <a:cs typeface="Times New Roman" panose="02020603050405020304" pitchFamily="18" charset="0"/>
              </a:rPr>
              <a:t>Input </a:t>
            </a:r>
            <a:r>
              <a:rPr lang="en-US" sz="1600" dirty="0" smtClean="0">
                <a:latin typeface="Times New Roman" panose="02020603050405020304" pitchFamily="18" charset="0"/>
                <a:cs typeface="Times New Roman" panose="02020603050405020304" pitchFamily="18" charset="0"/>
              </a:rPr>
              <a:t>Variables</a:t>
            </a:r>
          </a:p>
          <a:p>
            <a:r>
              <a:rPr lang="en-US" sz="1300" dirty="0" smtClean="0">
                <a:latin typeface="Times New Roman" panose="02020603050405020304" pitchFamily="18" charset="0"/>
                <a:cs typeface="Times New Roman" panose="02020603050405020304" pitchFamily="18" charset="0"/>
              </a:rPr>
              <a:t>Uncertain: elasticity of arteries, …</a:t>
            </a:r>
          </a:p>
          <a:p>
            <a:r>
              <a:rPr lang="en-US" sz="1300" dirty="0" smtClean="0">
                <a:latin typeface="Times New Roman" panose="02020603050405020304" pitchFamily="18" charset="0"/>
                <a:cs typeface="Times New Roman" panose="02020603050405020304" pitchFamily="18" charset="0"/>
              </a:rPr>
              <a:t>Fixed: age, cuff size</a:t>
            </a:r>
            <a:endParaRPr lang="en-CA" sz="1300" dirty="0">
              <a:latin typeface="Times New Roman" panose="02020603050405020304" pitchFamily="18" charset="0"/>
              <a:cs typeface="Times New Roman" panose="02020603050405020304"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CA"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Down Arrow 19"/>
          <p:cNvSpPr/>
          <p:nvPr/>
        </p:nvSpPr>
        <p:spPr bwMode="auto">
          <a:xfrm>
            <a:off x="5220073" y="4117160"/>
            <a:ext cx="144016" cy="47654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bwMode="auto">
          <a:xfrm flipH="1">
            <a:off x="6164737" y="4830560"/>
            <a:ext cx="25091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flipV="1">
            <a:off x="5890555" y="3525698"/>
            <a:ext cx="265622"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ight Arrow 24"/>
          <p:cNvSpPr/>
          <p:nvPr/>
        </p:nvSpPr>
        <p:spPr bwMode="auto">
          <a:xfrm>
            <a:off x="2738276" y="2352979"/>
            <a:ext cx="4608804" cy="112039"/>
          </a:xfrm>
          <a:prstGeom prst="rightArrow">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26" name="Left Arrow 25"/>
          <p:cNvSpPr/>
          <p:nvPr/>
        </p:nvSpPr>
        <p:spPr bwMode="auto">
          <a:xfrm>
            <a:off x="2735651" y="4359716"/>
            <a:ext cx="4608804" cy="12677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2432722" y="3498438"/>
            <a:ext cx="19506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5" name="Elbow Connector 34"/>
          <p:cNvCxnSpPr/>
          <p:nvPr/>
        </p:nvCxnSpPr>
        <p:spPr bwMode="auto">
          <a:xfrm rot="16200000" flipH="1">
            <a:off x="5927720" y="1815842"/>
            <a:ext cx="1482527" cy="868700"/>
          </a:xfrm>
          <a:prstGeom prst="bentConnector3">
            <a:avLst>
              <a:gd name="adj1" fmla="val 1171"/>
            </a:avLst>
          </a:prstGeom>
          <a:solidFill>
            <a:schemeClr val="accent1"/>
          </a:solidFill>
          <a:ln w="9525" cap="flat" cmpd="sng" algn="ctr">
            <a:solidFill>
              <a:schemeClr val="tx1"/>
            </a:solidFill>
            <a:prstDash val="solid"/>
            <a:round/>
            <a:headEnd type="none" w="med" len="med"/>
            <a:tailEnd type="triangle"/>
          </a:ln>
          <a:effectLst/>
        </p:spPr>
      </p:cxnSp>
      <p:sp>
        <p:nvSpPr>
          <p:cNvPr id="41" name="Flowchart: Process 40"/>
          <p:cNvSpPr/>
          <p:nvPr/>
        </p:nvSpPr>
        <p:spPr bwMode="auto">
          <a:xfrm>
            <a:off x="117224" y="4767874"/>
            <a:ext cx="1869976" cy="642326"/>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Times New Roman" panose="02020603050405020304" pitchFamily="18" charset="0"/>
                <a:cs typeface="Times New Roman" panose="02020603050405020304" pitchFamily="18" charset="0"/>
              </a:rPr>
              <a:t>Oscillometric</a:t>
            </a: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measurement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2" name="Flowchart: Process 41"/>
          <p:cNvSpPr/>
          <p:nvPr/>
        </p:nvSpPr>
        <p:spPr bwMode="auto">
          <a:xfrm>
            <a:off x="2806255" y="5547952"/>
            <a:ext cx="4716669" cy="654584"/>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D: - Estimation of arterial stiffness</a:t>
            </a:r>
          </a:p>
          <a:p>
            <a:pPr marL="0" marR="0" indent="0" defTabSz="914400" rtl="0" eaLnBrk="0" fontAlgn="base" latinLnBrk="0" hangingPunct="0">
              <a:lnSpc>
                <a:spcPct val="100000"/>
              </a:lnSpc>
              <a:spcBef>
                <a:spcPct val="0"/>
              </a:spcBef>
              <a:spcAft>
                <a:spcPct val="0"/>
              </a:spcAft>
              <a:buClrTx/>
              <a:buSzTx/>
              <a:buFontTx/>
              <a:buNone/>
              <a:tabLst/>
            </a:pPr>
            <a:r>
              <a:rPr lang="en-US" dirty="0" smtClean="0">
                <a:latin typeface="Times New Roman" panose="02020603050405020304" pitchFamily="18" charset="0"/>
                <a:cs typeface="Times New Roman" panose="02020603050405020304" pitchFamily="18" charset="0"/>
              </a:rPr>
              <a:t>- Estimation of Sys/</a:t>
            </a:r>
            <a:r>
              <a:rPr lang="en-US" dirty="0" err="1" smtClean="0">
                <a:latin typeface="Times New Roman" panose="02020603050405020304" pitchFamily="18" charset="0"/>
                <a:cs typeface="Times New Roman" panose="02020603050405020304" pitchFamily="18" charset="0"/>
              </a:rPr>
              <a:t>Dia</a:t>
            </a:r>
            <a:r>
              <a:rPr lang="en-US" dirty="0" smtClean="0">
                <a:latin typeface="Times New Roman" panose="02020603050405020304" pitchFamily="18" charset="0"/>
                <a:cs typeface="Times New Roman" panose="02020603050405020304" pitchFamily="18" charset="0"/>
              </a:rPr>
              <a:t> blood pressure with CI</a:t>
            </a:r>
            <a:endPar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7" name="Elbow Connector 46"/>
          <p:cNvCxnSpPr>
            <a:stCxn id="41" idx="2"/>
            <a:endCxn id="42" idx="1"/>
          </p:cNvCxnSpPr>
          <p:nvPr/>
        </p:nvCxnSpPr>
        <p:spPr bwMode="auto">
          <a:xfrm rot="16200000" flipH="1">
            <a:off x="1696711" y="4765700"/>
            <a:ext cx="465044" cy="175404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3" name="Elbow Connector 52"/>
          <p:cNvCxnSpPr>
            <a:endCxn id="42" idx="3"/>
          </p:cNvCxnSpPr>
          <p:nvPr/>
        </p:nvCxnSpPr>
        <p:spPr bwMode="auto">
          <a:xfrm rot="5400000">
            <a:off x="7064049" y="4509253"/>
            <a:ext cx="1824866" cy="907116"/>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3" name="Flowchart: Process 42"/>
          <p:cNvSpPr/>
          <p:nvPr/>
        </p:nvSpPr>
        <p:spPr bwMode="auto">
          <a:xfrm>
            <a:off x="117224" y="2834892"/>
            <a:ext cx="2247504" cy="129161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Quantifying sources</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of uncertainty</a:t>
            </a:r>
          </a:p>
          <a:p>
            <a:pPr marL="0" marR="0" indent="0" defTabSz="914400" rtl="0" eaLnBrk="0" fontAlgn="base" latinLnBrk="0" hangingPunct="0">
              <a:lnSpc>
                <a:spcPct val="100000"/>
              </a:lnSpc>
              <a:spcBef>
                <a:spcPct val="0"/>
              </a:spcBef>
              <a:spcAft>
                <a:spcPct val="0"/>
              </a:spcAft>
              <a:buClrTx/>
              <a:buSzTx/>
              <a:buFontTx/>
              <a:buNone/>
              <a:tabLst/>
            </a:pPr>
            <a:r>
              <a:rPr lang="en-US" sz="2400" baseline="0" dirty="0" smtClean="0">
                <a:latin typeface="Times New Roman" panose="02020603050405020304" pitchFamily="18" charset="0"/>
                <a:cs typeface="Times New Roman" panose="02020603050405020304" pitchFamily="18" charset="0"/>
              </a:rPr>
              <a:t>- </a:t>
            </a:r>
            <a:r>
              <a:rPr lang="en-US" sz="1600" baseline="0" dirty="0" smtClean="0">
                <a:latin typeface="Times New Roman" panose="02020603050405020304" pitchFamily="18" charset="0"/>
                <a:cs typeface="Times New Roman" panose="02020603050405020304" pitchFamily="18" charset="0"/>
              </a:rPr>
              <a:t>Setting ranges and distributions of </a:t>
            </a:r>
            <a:r>
              <a:rPr lang="en-US" sz="1600" baseline="0" dirty="0" err="1" smtClean="0">
                <a:latin typeface="Times New Roman" panose="02020603050405020304" pitchFamily="18" charset="0"/>
                <a:cs typeface="Times New Roman" panose="02020603050405020304" pitchFamily="18" charset="0"/>
              </a:rPr>
              <a:t>param</a:t>
            </a:r>
            <a:r>
              <a:rPr lang="en-US" sz="1600" baseline="0" dirty="0" smtClean="0">
                <a:latin typeface="Times New Roman" panose="02020603050405020304" pitchFamily="18" charset="0"/>
                <a:cs typeface="Times New Roman" panose="02020603050405020304" pitchFamily="18" charset="0"/>
              </a:rPr>
              <a:t>.</a:t>
            </a: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4" name="Elbow Connector 43"/>
          <p:cNvCxnSpPr/>
          <p:nvPr/>
        </p:nvCxnSpPr>
        <p:spPr bwMode="auto">
          <a:xfrm flipV="1">
            <a:off x="1263647" y="1678210"/>
            <a:ext cx="1645722" cy="1156682"/>
          </a:xfrm>
          <a:prstGeom prst="bentConnector3">
            <a:avLst>
              <a:gd name="adj1" fmla="val 1004"/>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20603922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Sensitivity Analysis</a:t>
            </a:r>
            <a:endParaRPr lang="en-CA" dirty="0"/>
          </a:p>
        </p:txBody>
      </p:sp>
      <p:sp>
        <p:nvSpPr>
          <p:cNvPr id="3" name="Content Placeholder 2"/>
          <p:cNvSpPr>
            <a:spLocks noGrp="1"/>
          </p:cNvSpPr>
          <p:nvPr>
            <p:ph idx="1"/>
          </p:nvPr>
        </p:nvSpPr>
        <p:spPr>
          <a:xfrm>
            <a:off x="685800" y="1524000"/>
            <a:ext cx="5254352" cy="3886200"/>
          </a:xfrm>
        </p:spPr>
        <p:txBody>
          <a:bodyPr/>
          <a:lstStyle/>
          <a:p>
            <a:r>
              <a:rPr lang="en-US" dirty="0" smtClean="0"/>
              <a:t>Mathematical model of the artery, tissue and the cuff</a:t>
            </a:r>
          </a:p>
          <a:p>
            <a:r>
              <a:rPr lang="en-US" dirty="0" smtClean="0"/>
              <a:t>Sensitivity analysis to determine most sensitive parameters of the model</a:t>
            </a:r>
          </a:p>
          <a:p>
            <a:pPr lvl="1"/>
            <a:r>
              <a:rPr lang="en-US" dirty="0" smtClean="0"/>
              <a:t>Reduced analysis to 7 parameters</a:t>
            </a:r>
          </a:p>
          <a:p>
            <a:r>
              <a:rPr lang="en-US" dirty="0" smtClean="0"/>
              <a:t>Derived compensation function that include estimation using fixed parameters such as regular BP device and then compensation based on linear regression.</a:t>
            </a:r>
          </a:p>
          <a:p>
            <a:endParaRPr lang="en-CA" dirty="0"/>
          </a:p>
        </p:txBody>
      </p:sp>
      <p:sp>
        <p:nvSpPr>
          <p:cNvPr id="4" name="Rectangle 3"/>
          <p:cNvSpPr/>
          <p:nvPr/>
        </p:nvSpPr>
        <p:spPr>
          <a:xfrm>
            <a:off x="3779912" y="5733256"/>
            <a:ext cx="5184576" cy="923330"/>
          </a:xfrm>
          <a:prstGeom prst="rect">
            <a:avLst/>
          </a:prstGeom>
        </p:spPr>
        <p:txBody>
          <a:bodyPr wrap="square">
            <a:spAutoFit/>
          </a:bodyPr>
          <a:lstStyle/>
          <a:p>
            <a:r>
              <a:rPr lang="en-CA" dirty="0"/>
              <a:t>Matthew </a:t>
            </a:r>
            <a:r>
              <a:rPr lang="en-CA" dirty="0" smtClean="0"/>
              <a:t>James, Simplified </a:t>
            </a:r>
            <a:r>
              <a:rPr lang="en-CA" dirty="0"/>
              <a:t>Model for the Design of an </a:t>
            </a:r>
            <a:r>
              <a:rPr lang="en-CA" dirty="0" err="1"/>
              <a:t>Oscillometric</a:t>
            </a:r>
            <a:r>
              <a:rPr lang="en-CA" dirty="0"/>
              <a:t> Blood Pressure Measuring </a:t>
            </a:r>
            <a:r>
              <a:rPr lang="en-CA" dirty="0" smtClean="0"/>
              <a:t>System, PhD Thesis, University </a:t>
            </a:r>
            <a:r>
              <a:rPr lang="en-CA" dirty="0"/>
              <a:t>of </a:t>
            </a:r>
            <a:r>
              <a:rPr lang="en-CA" dirty="0" smtClean="0"/>
              <a:t>Guelph, 2012</a:t>
            </a:r>
            <a:endParaRPr lang="en-CA" dirty="0"/>
          </a:p>
        </p:txBody>
      </p:sp>
      <p:pic>
        <p:nvPicPr>
          <p:cNvPr id="5" name="Picture 4"/>
          <p:cNvPicPr>
            <a:picLocks noChangeAspect="1"/>
          </p:cNvPicPr>
          <p:nvPr/>
        </p:nvPicPr>
        <p:blipFill>
          <a:blip r:embed="rId3"/>
          <a:stretch>
            <a:fillRect/>
          </a:stretch>
        </p:blipFill>
        <p:spPr>
          <a:xfrm>
            <a:off x="5769793" y="1340768"/>
            <a:ext cx="3194695" cy="4320480"/>
          </a:xfrm>
          <a:prstGeom prst="rect">
            <a:avLst/>
          </a:prstGeom>
        </p:spPr>
      </p:pic>
      <p:sp>
        <p:nvSpPr>
          <p:cNvPr id="6" name="Oval 5"/>
          <p:cNvSpPr/>
          <p:nvPr/>
        </p:nvSpPr>
        <p:spPr bwMode="auto">
          <a:xfrm>
            <a:off x="6228184" y="4149080"/>
            <a:ext cx="144016" cy="14401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7" name="Oval 6"/>
          <p:cNvSpPr/>
          <p:nvPr/>
        </p:nvSpPr>
        <p:spPr bwMode="auto">
          <a:xfrm>
            <a:off x="6228184" y="4365104"/>
            <a:ext cx="144016" cy="14401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9" name="Oval 8"/>
          <p:cNvSpPr/>
          <p:nvPr/>
        </p:nvSpPr>
        <p:spPr bwMode="auto">
          <a:xfrm>
            <a:off x="6222747" y="2780928"/>
            <a:ext cx="144016" cy="14401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
        <p:nvSpPr>
          <p:cNvPr id="10" name="Oval 9"/>
          <p:cNvSpPr/>
          <p:nvPr/>
        </p:nvSpPr>
        <p:spPr bwMode="auto">
          <a:xfrm>
            <a:off x="6222747" y="5229200"/>
            <a:ext cx="144016" cy="144016"/>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pitchFamily="-110" charset="0"/>
            </a:endParaRPr>
          </a:p>
        </p:txBody>
      </p:sp>
    </p:spTree>
    <p:extLst>
      <p:ext uri="{BB962C8B-B14F-4D97-AF65-F5344CB8AC3E}">
        <p14:creationId xmlns:p14="http://schemas.microsoft.com/office/powerpoint/2010/main" val="19991936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 </a:t>
            </a:r>
            <a:r>
              <a:rPr lang="en-US" dirty="0"/>
              <a:t>propagation for pulse oximeter</a:t>
            </a:r>
            <a:endParaRPr lang="en-CA" dirty="0"/>
          </a:p>
        </p:txBody>
      </p:sp>
      <p:sp>
        <p:nvSpPr>
          <p:cNvPr id="3" name="Content Placeholder 2"/>
          <p:cNvSpPr>
            <a:spLocks noGrp="1"/>
          </p:cNvSpPr>
          <p:nvPr>
            <p:ph idx="1"/>
          </p:nvPr>
        </p:nvSpPr>
        <p:spPr/>
        <p:txBody>
          <a:bodyPr/>
          <a:lstStyle/>
          <a:p>
            <a:endParaRPr lang="en-CA" dirty="0"/>
          </a:p>
        </p:txBody>
      </p:sp>
      <p:sp>
        <p:nvSpPr>
          <p:cNvPr id="6" name="Rectangle 5"/>
          <p:cNvSpPr/>
          <p:nvPr/>
        </p:nvSpPr>
        <p:spPr>
          <a:xfrm>
            <a:off x="3275856" y="5657671"/>
            <a:ext cx="5940152" cy="1200329"/>
          </a:xfrm>
          <a:prstGeom prst="rect">
            <a:avLst/>
          </a:prstGeom>
        </p:spPr>
        <p:txBody>
          <a:bodyPr wrap="square">
            <a:spAutoFit/>
          </a:bodyPr>
          <a:lstStyle/>
          <a:p>
            <a:r>
              <a:rPr lang="en-CA" dirty="0"/>
              <a:t>A. </a:t>
            </a:r>
            <a:r>
              <a:rPr lang="en-CA" dirty="0" err="1"/>
              <a:t>Cysewska-Sobusiak</a:t>
            </a:r>
            <a:r>
              <a:rPr lang="en-CA" dirty="0"/>
              <a:t>, "Estimation of Uncertainty in Complex </a:t>
            </a:r>
            <a:r>
              <a:rPr lang="en-CA" dirty="0" err="1"/>
              <a:t>Biomeasurements</a:t>
            </a:r>
            <a:r>
              <a:rPr lang="en-CA" dirty="0"/>
              <a:t>," </a:t>
            </a:r>
            <a:r>
              <a:rPr lang="en-CA" dirty="0" smtClean="0"/>
              <a:t>I</a:t>
            </a:r>
            <a:r>
              <a:rPr lang="en-CA" i="1" dirty="0" smtClean="0"/>
              <a:t>EEE Workshop </a:t>
            </a:r>
            <a:r>
              <a:rPr lang="en-CA" i="1" dirty="0"/>
              <a:t>on Advanced Methods for Uncertainty Estimation in Measurement</a:t>
            </a:r>
            <a:r>
              <a:rPr lang="en-CA" dirty="0" smtClean="0"/>
              <a:t>, </a:t>
            </a:r>
            <a:r>
              <a:rPr lang="en-CA" dirty="0"/>
              <a:t>2007, pp. 24-29.</a:t>
            </a:r>
          </a:p>
        </p:txBody>
      </p:sp>
      <p:pic>
        <p:nvPicPr>
          <p:cNvPr id="11" name="Picture 10"/>
          <p:cNvPicPr>
            <a:picLocks noChangeAspect="1"/>
          </p:cNvPicPr>
          <p:nvPr/>
        </p:nvPicPr>
        <p:blipFill>
          <a:blip r:embed="rId3"/>
          <a:stretch>
            <a:fillRect/>
          </a:stretch>
        </p:blipFill>
        <p:spPr>
          <a:xfrm>
            <a:off x="539552" y="1519630"/>
            <a:ext cx="7513806" cy="4250400"/>
          </a:xfrm>
          <a:prstGeom prst="rect">
            <a:avLst/>
          </a:prstGeom>
        </p:spPr>
      </p:pic>
    </p:spTree>
    <p:extLst>
      <p:ext uri="{BB962C8B-B14F-4D97-AF65-F5344CB8AC3E}">
        <p14:creationId xmlns:p14="http://schemas.microsoft.com/office/powerpoint/2010/main" val="34566713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lvl="1">
              <a:spcBef>
                <a:spcPts val="600"/>
              </a:spcBef>
            </a:pPr>
            <a:r>
              <a:rPr lang="en-US" sz="1600" dirty="0" smtClean="0"/>
              <a:t>Uncertainty framework</a:t>
            </a:r>
          </a:p>
          <a:p>
            <a:pPr lvl="1">
              <a:spcBef>
                <a:spcPts val="600"/>
              </a:spcBef>
            </a:pPr>
            <a:r>
              <a:rPr lang="en-US" sz="1600" dirty="0" smtClean="0"/>
              <a:t>Biomedical examples</a:t>
            </a:r>
          </a:p>
          <a:p>
            <a:pPr>
              <a:spcBef>
                <a:spcPts val="600"/>
              </a:spcBef>
            </a:pPr>
            <a:r>
              <a:rPr lang="en-US" sz="1600" dirty="0" smtClean="0"/>
              <a:t>Confidence intervals and traditional GUM based approach</a:t>
            </a:r>
          </a:p>
          <a:p>
            <a:pPr>
              <a:spcBef>
                <a:spcPts val="600"/>
              </a:spcBef>
            </a:pPr>
            <a:r>
              <a:rPr lang="en-US" sz="1600" dirty="0" smtClean="0"/>
              <a:t>Bayesian methods and Monte Carlo methods</a:t>
            </a:r>
          </a:p>
          <a:p>
            <a:pPr lvl="1">
              <a:spcBef>
                <a:spcPts val="600"/>
              </a:spcBef>
            </a:pPr>
            <a:r>
              <a:rPr lang="en-US" sz="1600" dirty="0" smtClean="0"/>
              <a:t>Application in uncertainty propagation and sensitivity analysis</a:t>
            </a:r>
          </a:p>
          <a:p>
            <a:pPr>
              <a:spcBef>
                <a:spcPts val="600"/>
              </a:spcBef>
            </a:pPr>
            <a:r>
              <a:rPr lang="en-US" sz="1600" dirty="0" smtClean="0"/>
              <a:t>Bootstrap methods</a:t>
            </a:r>
          </a:p>
          <a:p>
            <a:pPr lvl="1">
              <a:spcBef>
                <a:spcPts val="600"/>
              </a:spcBef>
            </a:pPr>
            <a:r>
              <a:rPr lang="en-US" sz="1600" dirty="0" smtClean="0"/>
              <a:t>Application in obtaining confidence intervals in data fitting and for estimation for time-series</a:t>
            </a:r>
          </a:p>
          <a:p>
            <a:pPr>
              <a:spcBef>
                <a:spcPts val="600"/>
              </a:spcBef>
            </a:pPr>
            <a:r>
              <a:rPr lang="en-US" sz="1600" dirty="0" smtClean="0"/>
              <a:t>Conclusion</a:t>
            </a:r>
          </a:p>
          <a:p>
            <a:pPr>
              <a:spcBef>
                <a:spcPts val="600"/>
              </a:spcBef>
            </a:pPr>
            <a:endParaRPr lang="en-US" sz="1600" dirty="0"/>
          </a:p>
        </p:txBody>
      </p:sp>
    </p:spTree>
    <p:extLst>
      <p:ext uri="{BB962C8B-B14F-4D97-AF65-F5344CB8AC3E}">
        <p14:creationId xmlns:p14="http://schemas.microsoft.com/office/powerpoint/2010/main" val="1550392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Framework 2: </a:t>
            </a:r>
            <a:r>
              <a:rPr lang="en-US" dirty="0"/>
              <a:t>– Uncertainty propagation for pulse oximeter</a:t>
            </a:r>
            <a:r>
              <a:rPr lang="en-CA" dirty="0" smtClean="0"/>
              <a:t> </a:t>
            </a:r>
            <a:endParaRPr lang="en-CA" dirty="0"/>
          </a:p>
        </p:txBody>
      </p:sp>
      <p:sp>
        <p:nvSpPr>
          <p:cNvPr id="4" name="Rectangle 3"/>
          <p:cNvSpPr/>
          <p:nvPr/>
        </p:nvSpPr>
        <p:spPr bwMode="auto">
          <a:xfrm>
            <a:off x="2959449" y="2347013"/>
            <a:ext cx="5247839" cy="1686018"/>
          </a:xfrm>
          <a:prstGeom prst="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TextBox 4"/>
          <p:cNvSpPr txBox="1"/>
          <p:nvPr/>
        </p:nvSpPr>
        <p:spPr>
          <a:xfrm>
            <a:off x="3134544" y="2347013"/>
            <a:ext cx="3597696"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Step A: Definition of the model</a:t>
            </a:r>
            <a:endParaRPr lang="en-CA" dirty="0">
              <a:latin typeface="Times New Roman" panose="02020603050405020304" pitchFamily="18" charset="0"/>
              <a:cs typeface="Times New Roman" panose="02020603050405020304" pitchFamily="18" charset="0"/>
            </a:endParaRPr>
          </a:p>
        </p:txBody>
      </p:sp>
      <p:sp>
        <p:nvSpPr>
          <p:cNvPr id="7" name="Flowchart: Alternate Process 6"/>
          <p:cNvSpPr/>
          <p:nvPr/>
        </p:nvSpPr>
        <p:spPr bwMode="auto">
          <a:xfrm>
            <a:off x="5301602" y="2716345"/>
            <a:ext cx="1100173" cy="1163607"/>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Model</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f(U)</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Flowchart: Process 9"/>
          <p:cNvSpPr/>
          <p:nvPr/>
        </p:nvSpPr>
        <p:spPr bwMode="auto">
          <a:xfrm>
            <a:off x="689273" y="2492896"/>
            <a:ext cx="2247504" cy="153416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Quantifying sources</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of uncertainty</a:t>
            </a:r>
          </a:p>
          <a:p>
            <a:pPr marL="0" marR="0" indent="0" defTabSz="914400" rtl="0" eaLnBrk="0" fontAlgn="base" latinLnBrk="0" hangingPunct="0">
              <a:lnSpc>
                <a:spcPct val="100000"/>
              </a:lnSpc>
              <a:spcBef>
                <a:spcPct val="0"/>
              </a:spcBef>
              <a:spcAft>
                <a:spcPct val="0"/>
              </a:spcAft>
              <a:buClrTx/>
              <a:buSzTx/>
              <a:buFontTx/>
              <a:buNone/>
              <a:tabLst/>
            </a:pPr>
            <a:r>
              <a:rPr lang="en-US" sz="2400" baseline="0" dirty="0" smtClean="0">
                <a:latin typeface="Times New Roman" panose="02020603050405020304" pitchFamily="18" charset="0"/>
                <a:cs typeface="Times New Roman" panose="02020603050405020304" pitchFamily="18" charset="0"/>
              </a:rPr>
              <a:t>- </a:t>
            </a:r>
            <a:r>
              <a:rPr lang="en-US" sz="1600" baseline="0" dirty="0" smtClean="0">
                <a:latin typeface="Times New Roman" panose="02020603050405020304" pitchFamily="18" charset="0"/>
                <a:cs typeface="Times New Roman" panose="02020603050405020304" pitchFamily="18" charset="0"/>
              </a:rPr>
              <a:t>Distributions of the</a:t>
            </a:r>
            <a:r>
              <a:rPr lang="en-US" sz="1600" dirty="0" smtClean="0">
                <a:latin typeface="Times New Roman" panose="02020603050405020304" pitchFamily="18" charset="0"/>
                <a:cs typeface="Times New Roman" panose="02020603050405020304" pitchFamily="18" charset="0"/>
              </a:rPr>
              <a:t> inputs U</a:t>
            </a:r>
            <a:r>
              <a:rPr lang="en-US" sz="1600" baseline="-25000" dirty="0" smtClean="0">
                <a:latin typeface="Times New Roman" panose="02020603050405020304" pitchFamily="18" charset="0"/>
                <a:cs typeface="Times New Roman" panose="02020603050405020304" pitchFamily="18" charset="0"/>
              </a:rPr>
              <a:t>p1</a:t>
            </a:r>
            <a:r>
              <a:rPr lang="en-US" sz="1600" dirty="0" smtClean="0">
                <a:latin typeface="Times New Roman" panose="02020603050405020304" pitchFamily="18" charset="0"/>
                <a:cs typeface="Times New Roman" panose="02020603050405020304" pitchFamily="18" charset="0"/>
              </a:rPr>
              <a:t>, U</a:t>
            </a:r>
            <a:r>
              <a:rPr lang="en-US" sz="1600" baseline="-25000" dirty="0" smtClean="0">
                <a:latin typeface="Times New Roman" panose="02020603050405020304" pitchFamily="18" charset="0"/>
                <a:cs typeface="Times New Roman" panose="02020603050405020304" pitchFamily="18" charset="0"/>
              </a:rPr>
              <a:t>o1</a:t>
            </a:r>
            <a:r>
              <a:rPr lang="en-US" sz="1600" dirty="0" smtClean="0">
                <a:latin typeface="Times New Roman" panose="02020603050405020304" pitchFamily="18" charset="0"/>
                <a:cs typeface="Times New Roman" panose="02020603050405020304" pitchFamily="18" charset="0"/>
              </a:rPr>
              <a:t>, U</a:t>
            </a:r>
            <a:r>
              <a:rPr lang="en-US" sz="1600" baseline="-25000" dirty="0" smtClean="0">
                <a:latin typeface="Times New Roman" panose="02020603050405020304" pitchFamily="18" charset="0"/>
                <a:cs typeface="Times New Roman" panose="02020603050405020304" pitchFamily="18" charset="0"/>
              </a:rPr>
              <a:t>p2</a:t>
            </a:r>
            <a:r>
              <a:rPr lang="en-US" sz="1600" dirty="0" smtClean="0">
                <a:latin typeface="Times New Roman" panose="02020603050405020304" pitchFamily="18" charset="0"/>
                <a:cs typeface="Times New Roman" panose="02020603050405020304" pitchFamily="18" charset="0"/>
              </a:rPr>
              <a:t>, U</a:t>
            </a:r>
            <a:r>
              <a:rPr lang="en-US" sz="1600" baseline="-25000" dirty="0" smtClean="0">
                <a:latin typeface="Times New Roman" panose="02020603050405020304" pitchFamily="18" charset="0"/>
                <a:cs typeface="Times New Roman" panose="02020603050405020304" pitchFamily="18" charset="0"/>
              </a:rPr>
              <a:t>o2</a:t>
            </a:r>
            <a:r>
              <a:rPr lang="en-US" sz="1600" dirty="0" smtClean="0">
                <a:latin typeface="Times New Roman" panose="02020603050405020304" pitchFamily="18" charset="0"/>
                <a:cs typeface="Times New Roman" panose="02020603050405020304" pitchFamily="18" charset="0"/>
              </a:rPr>
              <a:t> </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Flowchart: Process 10"/>
          <p:cNvSpPr/>
          <p:nvPr/>
        </p:nvSpPr>
        <p:spPr bwMode="auto">
          <a:xfrm>
            <a:off x="6645522" y="2777796"/>
            <a:ext cx="1382862" cy="1062989"/>
          </a:xfrm>
          <a:prstGeom prst="flowChart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sz="1600" dirty="0" smtClean="0">
                <a:latin typeface="Times New Roman" panose="02020603050405020304" pitchFamily="18" charset="0"/>
                <a:cs typeface="Times New Roman" panose="02020603050405020304" pitchFamily="18" charset="0"/>
              </a:rPr>
              <a:t>Quantity of interest</a:t>
            </a:r>
          </a:p>
          <a:p>
            <a:pPr marL="285750" marR="0" indent="-28575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600" dirty="0" smtClean="0">
                <a:latin typeface="Times New Roman" panose="02020603050405020304" pitchFamily="18" charset="0"/>
                <a:cs typeface="Times New Roman" panose="02020603050405020304" pitchFamily="18" charset="0"/>
              </a:rPr>
              <a:t>Saturation+ CI</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Flowchart: Process 12"/>
          <p:cNvSpPr/>
          <p:nvPr/>
        </p:nvSpPr>
        <p:spPr bwMode="auto">
          <a:xfrm>
            <a:off x="3419872" y="1621789"/>
            <a:ext cx="3312368" cy="430401"/>
          </a:xfrm>
          <a:prstGeom prst="flowChartProcess">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C: Uncertainty</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 p</a:t>
            </a: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ropagation</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6" name="Flowchart: Process 15"/>
          <p:cNvSpPr/>
          <p:nvPr/>
        </p:nvSpPr>
        <p:spPr bwMode="auto">
          <a:xfrm>
            <a:off x="2936777" y="4365387"/>
            <a:ext cx="3723455" cy="454889"/>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B’: C</a:t>
            </a:r>
            <a:r>
              <a:rPr kumimoji="0" lang="en-US" b="0" i="0" u="none" strike="noStrike" cap="none" normalizeH="0" dirty="0" smtClean="0">
                <a:ln>
                  <a:noFill/>
                </a:ln>
                <a:solidFill>
                  <a:schemeClr val="tx1"/>
                </a:solidFill>
                <a:effectLst/>
                <a:latin typeface="Times New Roman" panose="02020603050405020304" pitchFamily="18" charset="0"/>
                <a:cs typeface="Times New Roman" panose="02020603050405020304" pitchFamily="18" charset="0"/>
              </a:rPr>
              <a:t>alibration to determine bias</a:t>
            </a:r>
            <a:endParaRPr kumimoji="0" lang="en-CA"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Flowchart: Process 16"/>
          <p:cNvSpPr/>
          <p:nvPr/>
        </p:nvSpPr>
        <p:spPr bwMode="auto">
          <a:xfrm>
            <a:off x="6911144" y="4410224"/>
            <a:ext cx="1296144" cy="389873"/>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Test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9" name="Flowchart: Alternate Process 18"/>
          <p:cNvSpPr/>
          <p:nvPr/>
        </p:nvSpPr>
        <p:spPr bwMode="auto">
          <a:xfrm>
            <a:off x="3131840" y="2716345"/>
            <a:ext cx="2163314" cy="1152783"/>
          </a:xfrm>
          <a:prstGeom prst="flowChartAlternateProcess">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r>
              <a:rPr lang="en-US" sz="1600" dirty="0">
                <a:latin typeface="Times New Roman" panose="02020603050405020304" pitchFamily="18" charset="0"/>
                <a:cs typeface="Times New Roman" panose="02020603050405020304" pitchFamily="18" charset="0"/>
              </a:rPr>
              <a:t>Input </a:t>
            </a:r>
            <a:r>
              <a:rPr lang="en-US" sz="1600" dirty="0" smtClean="0">
                <a:latin typeface="Times New Roman" panose="02020603050405020304" pitchFamily="18" charset="0"/>
                <a:cs typeface="Times New Roman" panose="02020603050405020304" pitchFamily="18" charset="0"/>
              </a:rPr>
              <a:t>Variables</a:t>
            </a:r>
          </a:p>
          <a:p>
            <a:r>
              <a:rPr lang="en-US" sz="1300" dirty="0" smtClean="0">
                <a:latin typeface="Times New Roman" panose="02020603050405020304" pitchFamily="18" charset="0"/>
                <a:cs typeface="Times New Roman" panose="02020603050405020304" pitchFamily="18" charset="0"/>
              </a:rPr>
              <a:t>Uncertain: </a:t>
            </a:r>
            <a:r>
              <a:rPr lang="en-US" sz="1400" dirty="0">
                <a:latin typeface="Times New Roman" panose="02020603050405020304" pitchFamily="18" charset="0"/>
                <a:cs typeface="Times New Roman" panose="02020603050405020304" pitchFamily="18" charset="0"/>
              </a:rPr>
              <a:t>U</a:t>
            </a:r>
            <a:r>
              <a:rPr lang="en-US" sz="1400" baseline="-25000" dirty="0">
                <a:latin typeface="Times New Roman" panose="02020603050405020304" pitchFamily="18" charset="0"/>
                <a:cs typeface="Times New Roman" panose="02020603050405020304" pitchFamily="18" charset="0"/>
              </a:rPr>
              <a:t>p1</a:t>
            </a:r>
            <a:r>
              <a:rPr lang="en-US" sz="1400" dirty="0">
                <a:latin typeface="Times New Roman" panose="02020603050405020304" pitchFamily="18" charset="0"/>
                <a:cs typeface="Times New Roman" panose="02020603050405020304" pitchFamily="18" charset="0"/>
              </a:rPr>
              <a:t>, U</a:t>
            </a:r>
            <a:r>
              <a:rPr lang="en-US" sz="1400" baseline="-25000" dirty="0">
                <a:latin typeface="Times New Roman" panose="02020603050405020304" pitchFamily="18" charset="0"/>
                <a:cs typeface="Times New Roman" panose="02020603050405020304" pitchFamily="18" charset="0"/>
              </a:rPr>
              <a:t>o1</a:t>
            </a:r>
            <a:r>
              <a:rPr lang="en-US" sz="1400" dirty="0">
                <a:latin typeface="Times New Roman" panose="02020603050405020304" pitchFamily="18" charset="0"/>
                <a:cs typeface="Times New Roman" panose="02020603050405020304" pitchFamily="18" charset="0"/>
              </a:rPr>
              <a:t>, U</a:t>
            </a:r>
            <a:r>
              <a:rPr lang="en-US" sz="1400" baseline="-25000" dirty="0">
                <a:latin typeface="Times New Roman" panose="02020603050405020304" pitchFamily="18" charset="0"/>
                <a:cs typeface="Times New Roman" panose="02020603050405020304" pitchFamily="18" charset="0"/>
              </a:rPr>
              <a:t>p2</a:t>
            </a:r>
            <a:r>
              <a:rPr lang="en-US" sz="1400" dirty="0">
                <a:latin typeface="Times New Roman" panose="02020603050405020304" pitchFamily="18" charset="0"/>
                <a:cs typeface="Times New Roman" panose="02020603050405020304" pitchFamily="18" charset="0"/>
              </a:rPr>
              <a:t>, U</a:t>
            </a:r>
            <a:r>
              <a:rPr lang="en-US" sz="1400" baseline="-25000" dirty="0">
                <a:latin typeface="Times New Roman" panose="02020603050405020304" pitchFamily="18" charset="0"/>
                <a:cs typeface="Times New Roman" panose="02020603050405020304" pitchFamily="18" charset="0"/>
              </a:rPr>
              <a:t>o2</a:t>
            </a:r>
            <a:r>
              <a:rPr lang="en-US" sz="1400" dirty="0">
                <a:latin typeface="Times New Roman" panose="02020603050405020304" pitchFamily="18" charset="0"/>
                <a:cs typeface="Times New Roman" panose="02020603050405020304" pitchFamily="18" charset="0"/>
              </a:rPr>
              <a:t> </a:t>
            </a:r>
            <a:endParaRPr lang="en-CA" sz="1400" dirty="0">
              <a:latin typeface="Times New Roman" panose="02020603050405020304" pitchFamily="18" charset="0"/>
              <a:cs typeface="Times New Roman" panose="02020603050405020304" pitchFamily="18" charset="0"/>
            </a:endParaRPr>
          </a:p>
          <a:p>
            <a:endParaRPr lang="en-CA" sz="1300" dirty="0">
              <a:latin typeface="Times New Roman" panose="02020603050405020304" pitchFamily="18" charset="0"/>
              <a:cs typeface="Times New Roman" panose="02020603050405020304"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endParaRPr kumimoji="0" lang="en-CA"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0" name="Down Arrow 19"/>
          <p:cNvSpPr/>
          <p:nvPr/>
        </p:nvSpPr>
        <p:spPr bwMode="auto">
          <a:xfrm>
            <a:off x="5724128" y="3899269"/>
            <a:ext cx="144016" cy="476543"/>
          </a:xfrm>
          <a:prstGeom prst="down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2" name="Straight Arrow Connector 21"/>
          <p:cNvCxnSpPr/>
          <p:nvPr/>
        </p:nvCxnSpPr>
        <p:spPr bwMode="auto">
          <a:xfrm flipH="1">
            <a:off x="6645522" y="4618792"/>
            <a:ext cx="25091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flipV="1">
            <a:off x="6394610" y="3307807"/>
            <a:ext cx="265622" cy="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5" name="Right Arrow 24"/>
          <p:cNvSpPr/>
          <p:nvPr/>
        </p:nvSpPr>
        <p:spPr bwMode="auto">
          <a:xfrm>
            <a:off x="3242331" y="2135088"/>
            <a:ext cx="4608804" cy="112039"/>
          </a:xfrm>
          <a:prstGeom prst="rightArrow">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26" name="Left Arrow 25"/>
          <p:cNvSpPr/>
          <p:nvPr/>
        </p:nvSpPr>
        <p:spPr bwMode="auto">
          <a:xfrm>
            <a:off x="3239706" y="4141825"/>
            <a:ext cx="4608804" cy="126777"/>
          </a:xfrm>
          <a:prstGeom prst="lef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CA"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2936777" y="3280547"/>
            <a:ext cx="195063"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0" name="Elbow Connector 29"/>
          <p:cNvCxnSpPr>
            <a:stCxn id="13" idx="3"/>
            <a:endCxn id="11" idx="0"/>
          </p:cNvCxnSpPr>
          <p:nvPr/>
        </p:nvCxnSpPr>
        <p:spPr bwMode="auto">
          <a:xfrm>
            <a:off x="6732240" y="1836990"/>
            <a:ext cx="604713" cy="940806"/>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41" name="Flowchart: Process 40"/>
          <p:cNvSpPr/>
          <p:nvPr/>
        </p:nvSpPr>
        <p:spPr bwMode="auto">
          <a:xfrm>
            <a:off x="826419" y="5171767"/>
            <a:ext cx="1869976" cy="389873"/>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Measurement  data</a:t>
            </a:r>
            <a:endParaRPr kumimoji="0" lang="en-CA"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2" name="Flowchart: Process 41"/>
          <p:cNvSpPr/>
          <p:nvPr/>
        </p:nvSpPr>
        <p:spPr bwMode="auto">
          <a:xfrm>
            <a:off x="3423344" y="5366704"/>
            <a:ext cx="4425165" cy="654584"/>
          </a:xfrm>
          <a:prstGeom prst="flowChartProcess">
            <a:avLst/>
          </a:prstGeom>
          <a:solidFill>
            <a:srgbClr val="00B0F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Step D: Estimation of </a:t>
            </a:r>
            <a:r>
              <a:rPr lang="en-US" dirty="0">
                <a:latin typeface="Times New Roman" panose="02020603050405020304" pitchFamily="18" charset="0"/>
                <a:cs typeface="Times New Roman" panose="02020603050405020304" pitchFamily="18" charset="0"/>
              </a:rPr>
              <a:t>Saturation+ CI</a:t>
            </a:r>
            <a:endParaRPr lang="en-CA" dirty="0">
              <a:latin typeface="Times New Roman" panose="02020603050405020304" pitchFamily="18" charset="0"/>
              <a:cs typeface="Times New Roman" panose="02020603050405020304" pitchFamily="18" charset="0"/>
            </a:endParaRPr>
          </a:p>
          <a:p>
            <a:pPr marL="0" marR="0" indent="0"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kumimoji="0" lang="en-CA"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7" name="Elbow Connector 46"/>
          <p:cNvCxnSpPr>
            <a:stCxn id="41" idx="2"/>
            <a:endCxn id="42" idx="1"/>
          </p:cNvCxnSpPr>
          <p:nvPr/>
        </p:nvCxnSpPr>
        <p:spPr bwMode="auto">
          <a:xfrm rot="16200000" flipH="1">
            <a:off x="2526197" y="4796849"/>
            <a:ext cx="132356" cy="1661937"/>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53" name="Elbow Connector 52"/>
          <p:cNvCxnSpPr>
            <a:stCxn id="11" idx="3"/>
            <a:endCxn id="42" idx="3"/>
          </p:cNvCxnSpPr>
          <p:nvPr/>
        </p:nvCxnSpPr>
        <p:spPr bwMode="auto">
          <a:xfrm flipH="1">
            <a:off x="7848509" y="3309291"/>
            <a:ext cx="179875" cy="2384705"/>
          </a:xfrm>
          <a:prstGeom prst="bentConnector3">
            <a:avLst>
              <a:gd name="adj1" fmla="val -127088"/>
            </a:avLst>
          </a:prstGeom>
          <a:solidFill>
            <a:schemeClr val="accent1"/>
          </a:solidFill>
          <a:ln w="9525" cap="flat" cmpd="sng" algn="ctr">
            <a:solidFill>
              <a:schemeClr val="tx1"/>
            </a:solidFill>
            <a:prstDash val="solid"/>
            <a:round/>
            <a:headEnd type="none" w="med" len="med"/>
            <a:tailEnd type="triangle"/>
          </a:ln>
          <a:effectLst/>
        </p:spPr>
      </p:cxnSp>
      <p:cxnSp>
        <p:nvCxnSpPr>
          <p:cNvPr id="56" name="Elbow Connector 55"/>
          <p:cNvCxnSpPr>
            <a:stCxn id="10" idx="0"/>
            <a:endCxn id="13" idx="1"/>
          </p:cNvCxnSpPr>
          <p:nvPr/>
        </p:nvCxnSpPr>
        <p:spPr bwMode="auto">
          <a:xfrm rot="5400000" flipH="1" flipV="1">
            <a:off x="2288495" y="1361520"/>
            <a:ext cx="655906" cy="1606847"/>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4" name="Elbow Connector 13"/>
          <p:cNvCxnSpPr>
            <a:stCxn id="17" idx="2"/>
            <a:endCxn id="10" idx="2"/>
          </p:cNvCxnSpPr>
          <p:nvPr/>
        </p:nvCxnSpPr>
        <p:spPr bwMode="auto">
          <a:xfrm rot="5400000" flipH="1">
            <a:off x="4299605" y="1540486"/>
            <a:ext cx="773032" cy="5746191"/>
          </a:xfrm>
          <a:prstGeom prst="bentConnector3">
            <a:avLst>
              <a:gd name="adj1" fmla="val -2957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9012880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2 – Uncertainty propagation for pulse oximeter</a:t>
            </a:r>
            <a:endParaRPr lang="en-CA" dirty="0"/>
          </a:p>
        </p:txBody>
      </p:sp>
      <p:sp>
        <p:nvSpPr>
          <p:cNvPr id="3" name="Content Placeholder 2"/>
          <p:cNvSpPr>
            <a:spLocks noGrp="1"/>
          </p:cNvSpPr>
          <p:nvPr>
            <p:ph idx="1"/>
          </p:nvPr>
        </p:nvSpPr>
        <p:spPr/>
        <p:txBody>
          <a:bodyPr/>
          <a:lstStyle/>
          <a:p>
            <a:endParaRPr lang="en-CA" dirty="0"/>
          </a:p>
        </p:txBody>
      </p:sp>
      <p:pic>
        <p:nvPicPr>
          <p:cNvPr id="5" name="Picture 4"/>
          <p:cNvPicPr>
            <a:picLocks noChangeAspect="1"/>
          </p:cNvPicPr>
          <p:nvPr/>
        </p:nvPicPr>
        <p:blipFill>
          <a:blip r:embed="rId2"/>
          <a:stretch>
            <a:fillRect/>
          </a:stretch>
        </p:blipFill>
        <p:spPr>
          <a:xfrm>
            <a:off x="323528" y="2558830"/>
            <a:ext cx="7974855" cy="1816540"/>
          </a:xfrm>
          <a:prstGeom prst="rect">
            <a:avLst/>
          </a:prstGeom>
        </p:spPr>
      </p:pic>
    </p:spTree>
    <p:extLst>
      <p:ext uri="{BB962C8B-B14F-4D97-AF65-F5344CB8AC3E}">
        <p14:creationId xmlns:p14="http://schemas.microsoft.com/office/powerpoint/2010/main" val="33113325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endParaRPr lang="en-CA" dirty="0"/>
          </a:p>
        </p:txBody>
      </p:sp>
      <p:sp>
        <p:nvSpPr>
          <p:cNvPr id="3" name="Content Placeholder 2"/>
          <p:cNvSpPr>
            <a:spLocks noGrp="1"/>
          </p:cNvSpPr>
          <p:nvPr>
            <p:ph idx="1"/>
          </p:nvPr>
        </p:nvSpPr>
        <p:spPr>
          <a:xfrm>
            <a:off x="611560" y="1628800"/>
            <a:ext cx="7772400" cy="3886200"/>
          </a:xfrm>
        </p:spPr>
        <p:txBody>
          <a:bodyPr/>
          <a:lstStyle/>
          <a:p>
            <a:r>
              <a:rPr lang="en-US" dirty="0"/>
              <a:t>Prognostics</a:t>
            </a:r>
          </a:p>
          <a:p>
            <a:r>
              <a:rPr lang="en-US" dirty="0"/>
              <a:t>Metrology</a:t>
            </a:r>
          </a:p>
          <a:p>
            <a:r>
              <a:rPr lang="en-US" dirty="0"/>
              <a:t>Uncertainty quantification in complex systems</a:t>
            </a:r>
          </a:p>
          <a:p>
            <a:r>
              <a:rPr lang="en-US" dirty="0" smtClean="0"/>
              <a:t>Probabilistic machine learning</a:t>
            </a:r>
          </a:p>
          <a:p>
            <a:r>
              <a:rPr lang="en-US" dirty="0" smtClean="0"/>
              <a:t>Reliability </a:t>
            </a:r>
          </a:p>
          <a:p>
            <a:r>
              <a:rPr lang="en-US" dirty="0" smtClean="0"/>
              <a:t>Decision making under uncertainty</a:t>
            </a:r>
            <a:endParaRPr lang="en-CA" dirty="0"/>
          </a:p>
        </p:txBody>
      </p:sp>
    </p:spTree>
    <p:extLst>
      <p:ext uri="{BB962C8B-B14F-4D97-AF65-F5344CB8AC3E}">
        <p14:creationId xmlns:p14="http://schemas.microsoft.com/office/powerpoint/2010/main" val="2344044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Prognostics</a:t>
            </a:r>
            <a:r>
              <a:rPr lang="en-CA" dirty="0"/>
              <a:t/>
            </a:r>
            <a:br>
              <a:rPr lang="en-CA" dirty="0"/>
            </a:br>
            <a:endParaRPr lang="en-CA" dirty="0"/>
          </a:p>
        </p:txBody>
      </p:sp>
      <p:sp>
        <p:nvSpPr>
          <p:cNvPr id="3" name="Content Placeholder 2"/>
          <p:cNvSpPr>
            <a:spLocks noGrp="1"/>
          </p:cNvSpPr>
          <p:nvPr>
            <p:ph idx="1"/>
          </p:nvPr>
        </p:nvSpPr>
        <p:spPr/>
        <p:txBody>
          <a:bodyPr/>
          <a:lstStyle/>
          <a:p>
            <a:r>
              <a:rPr lang="en-US" dirty="0"/>
              <a:t>Prognostic is predicting how long will take until a particular future event or state is reached. </a:t>
            </a:r>
            <a:endParaRPr lang="en-US" dirty="0" smtClean="0"/>
          </a:p>
          <a:p>
            <a:r>
              <a:rPr lang="en-US" dirty="0" smtClean="0"/>
              <a:t>Classification</a:t>
            </a:r>
          </a:p>
          <a:p>
            <a:pPr lvl="1"/>
            <a:r>
              <a:rPr lang="en-US" dirty="0" smtClean="0"/>
              <a:t>Reliability base prognostics</a:t>
            </a:r>
          </a:p>
          <a:p>
            <a:pPr lvl="2"/>
            <a:r>
              <a:rPr lang="en-US" dirty="0" smtClean="0"/>
              <a:t>Predict mean life of the component</a:t>
            </a:r>
          </a:p>
          <a:p>
            <a:pPr lvl="2"/>
            <a:r>
              <a:rPr lang="en-US" dirty="0" smtClean="0"/>
              <a:t>Failure rates</a:t>
            </a:r>
          </a:p>
          <a:p>
            <a:pPr lvl="1"/>
            <a:r>
              <a:rPr lang="en-US" dirty="0" smtClean="0"/>
              <a:t>Early detection of anomalous state</a:t>
            </a:r>
            <a:endParaRPr lang="en-CA" dirty="0"/>
          </a:p>
          <a:p>
            <a:endParaRPr lang="en-CA" dirty="0"/>
          </a:p>
        </p:txBody>
      </p:sp>
    </p:spTree>
    <p:extLst>
      <p:ext uri="{BB962C8B-B14F-4D97-AF65-F5344CB8AC3E}">
        <p14:creationId xmlns:p14="http://schemas.microsoft.com/office/powerpoint/2010/main" val="37920235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quantification in complex systems</a:t>
            </a:r>
            <a:endParaRPr lang="en-CA" dirty="0"/>
          </a:p>
        </p:txBody>
      </p:sp>
      <p:sp>
        <p:nvSpPr>
          <p:cNvPr id="3" name="Content Placeholder 2"/>
          <p:cNvSpPr>
            <a:spLocks noGrp="1"/>
          </p:cNvSpPr>
          <p:nvPr>
            <p:ph idx="1"/>
          </p:nvPr>
        </p:nvSpPr>
        <p:spPr/>
        <p:txBody>
          <a:bodyPr/>
          <a:lstStyle/>
          <a:p>
            <a:endParaRPr lang="en-CA" dirty="0"/>
          </a:p>
        </p:txBody>
      </p:sp>
      <p:pic>
        <p:nvPicPr>
          <p:cNvPr id="4" name="Picture 3"/>
          <p:cNvPicPr>
            <a:picLocks noChangeAspect="1"/>
          </p:cNvPicPr>
          <p:nvPr/>
        </p:nvPicPr>
        <p:blipFill>
          <a:blip r:embed="rId2"/>
          <a:stretch>
            <a:fillRect/>
          </a:stretch>
        </p:blipFill>
        <p:spPr>
          <a:xfrm>
            <a:off x="395536" y="1239778"/>
            <a:ext cx="8112814" cy="4454643"/>
          </a:xfrm>
          <a:prstGeom prst="rect">
            <a:avLst/>
          </a:prstGeom>
        </p:spPr>
      </p:pic>
    </p:spTree>
    <p:extLst>
      <p:ext uri="{BB962C8B-B14F-4D97-AF65-F5344CB8AC3E}">
        <p14:creationId xmlns:p14="http://schemas.microsoft.com/office/powerpoint/2010/main" val="38886339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Metrology</a:t>
            </a:r>
            <a:endParaRPr lang="en-CA" dirty="0"/>
          </a:p>
        </p:txBody>
      </p:sp>
      <p:sp>
        <p:nvSpPr>
          <p:cNvPr id="3" name="Content Placeholder 2"/>
          <p:cNvSpPr>
            <a:spLocks noGrp="1"/>
          </p:cNvSpPr>
          <p:nvPr>
            <p:ph idx="1"/>
          </p:nvPr>
        </p:nvSpPr>
        <p:spPr/>
        <p:txBody>
          <a:bodyPr/>
          <a:lstStyle/>
          <a:p>
            <a:r>
              <a:rPr lang="en-CA" dirty="0" smtClean="0"/>
              <a:t>The </a:t>
            </a:r>
            <a:r>
              <a:rPr lang="en-CA" dirty="0"/>
              <a:t>science of measurement, embracing both experimental and theoretical determinations at any level of uncertainty in any field of science and </a:t>
            </a:r>
            <a:r>
              <a:rPr lang="en-CA" dirty="0" smtClean="0"/>
              <a:t>technology</a:t>
            </a:r>
            <a:endParaRPr lang="en-CA" dirty="0"/>
          </a:p>
          <a:p>
            <a:r>
              <a:rPr lang="en-CA" dirty="0" smtClean="0"/>
              <a:t>Uncertainty</a:t>
            </a:r>
            <a:r>
              <a:rPr lang="en-CA" dirty="0"/>
              <a:t>, as defined in the ISO Guide to the Expression of Uncertainty in Measurement (GUM) and the International Vocabulary of Basic and General Terms in Metrology (VIM), is a</a:t>
            </a:r>
          </a:p>
          <a:p>
            <a:r>
              <a:rPr lang="en-CA" dirty="0"/>
              <a:t>"parameter, associated with the result of a measurement, that characterizes the dispersion of the values that could reasonably be attributed to the </a:t>
            </a:r>
            <a:r>
              <a:rPr lang="en-CA" dirty="0" err="1"/>
              <a:t>measurand</a:t>
            </a:r>
            <a:r>
              <a:rPr lang="en-CA" dirty="0"/>
              <a:t>."</a:t>
            </a:r>
          </a:p>
        </p:txBody>
      </p:sp>
    </p:spTree>
    <p:extLst>
      <p:ext uri="{BB962C8B-B14F-4D97-AF65-F5344CB8AC3E}">
        <p14:creationId xmlns:p14="http://schemas.microsoft.com/office/powerpoint/2010/main" val="4128861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machine learning</a:t>
            </a:r>
            <a:endParaRPr lang="en-CA" dirty="0"/>
          </a:p>
        </p:txBody>
      </p:sp>
      <p:sp>
        <p:nvSpPr>
          <p:cNvPr id="3" name="Content Placeholder 2"/>
          <p:cNvSpPr>
            <a:spLocks noGrp="1"/>
          </p:cNvSpPr>
          <p:nvPr>
            <p:ph idx="1"/>
          </p:nvPr>
        </p:nvSpPr>
        <p:spPr/>
        <p:txBody>
          <a:bodyPr/>
          <a:lstStyle/>
          <a:p>
            <a:r>
              <a:rPr lang="en-CA" dirty="0" smtClean="0"/>
              <a:t>Learning </a:t>
            </a:r>
            <a:r>
              <a:rPr lang="en-CA" dirty="0"/>
              <a:t>can be thought of as inferring plausible </a:t>
            </a:r>
            <a:r>
              <a:rPr lang="en-CA" dirty="0" smtClean="0"/>
              <a:t>models to </a:t>
            </a:r>
            <a:r>
              <a:rPr lang="en-CA" dirty="0"/>
              <a:t>explain observed data. </a:t>
            </a:r>
            <a:endParaRPr lang="en-CA" dirty="0" smtClean="0"/>
          </a:p>
          <a:p>
            <a:r>
              <a:rPr lang="en-CA" dirty="0" smtClean="0"/>
              <a:t>Main uses: </a:t>
            </a:r>
          </a:p>
          <a:p>
            <a:pPr lvl="1"/>
            <a:r>
              <a:rPr lang="en-CA" dirty="0" smtClean="0"/>
              <a:t>Make predictions </a:t>
            </a:r>
            <a:r>
              <a:rPr lang="en-CA" dirty="0"/>
              <a:t>about future data, </a:t>
            </a:r>
            <a:endParaRPr lang="en-CA" dirty="0" smtClean="0"/>
          </a:p>
          <a:p>
            <a:pPr lvl="1"/>
            <a:r>
              <a:rPr lang="en-CA" dirty="0" smtClean="0"/>
              <a:t>take </a:t>
            </a:r>
            <a:r>
              <a:rPr lang="en-CA" dirty="0"/>
              <a:t>decisions that are rational </a:t>
            </a:r>
            <a:r>
              <a:rPr lang="en-CA" dirty="0" smtClean="0"/>
              <a:t>given these </a:t>
            </a:r>
            <a:r>
              <a:rPr lang="en-CA" dirty="0"/>
              <a:t>predictions. </a:t>
            </a:r>
            <a:endParaRPr lang="en-CA" dirty="0" smtClean="0"/>
          </a:p>
          <a:p>
            <a:r>
              <a:rPr lang="en-CA" dirty="0" smtClean="0"/>
              <a:t>Uncertainty:</a:t>
            </a:r>
            <a:endParaRPr lang="en-CA" dirty="0"/>
          </a:p>
          <a:p>
            <a:pPr lvl="1"/>
            <a:r>
              <a:rPr lang="en-CA" dirty="0"/>
              <a:t>Observed data can be consistent with many models, and therefore </a:t>
            </a:r>
            <a:r>
              <a:rPr lang="en-CA" dirty="0" smtClean="0"/>
              <a:t>which model </a:t>
            </a:r>
            <a:r>
              <a:rPr lang="en-CA" dirty="0"/>
              <a:t>is appropriate, given the data, is uncertain. </a:t>
            </a:r>
            <a:endParaRPr lang="en-CA" dirty="0" smtClean="0"/>
          </a:p>
          <a:p>
            <a:pPr lvl="1"/>
            <a:r>
              <a:rPr lang="en-CA" dirty="0" smtClean="0"/>
              <a:t>Predictions about </a:t>
            </a:r>
            <a:r>
              <a:rPr lang="en-CA" dirty="0"/>
              <a:t>future data and the future consequences of actions are uncertain</a:t>
            </a:r>
            <a:r>
              <a:rPr lang="en-CA" dirty="0" smtClean="0"/>
              <a:t>.</a:t>
            </a:r>
            <a:endParaRPr lang="en-CA" dirty="0"/>
          </a:p>
        </p:txBody>
      </p:sp>
      <p:sp>
        <p:nvSpPr>
          <p:cNvPr id="4" name="Rectangle 3"/>
          <p:cNvSpPr/>
          <p:nvPr/>
        </p:nvSpPr>
        <p:spPr>
          <a:xfrm>
            <a:off x="4427984" y="5934670"/>
            <a:ext cx="4572000" cy="923330"/>
          </a:xfrm>
          <a:prstGeom prst="rect">
            <a:avLst/>
          </a:prstGeom>
        </p:spPr>
        <p:txBody>
          <a:bodyPr>
            <a:spAutoFit/>
          </a:bodyPr>
          <a:lstStyle/>
          <a:p>
            <a:r>
              <a:rPr lang="en-US" dirty="0" err="1">
                <a:solidFill>
                  <a:srgbClr val="000000"/>
                </a:solidFill>
                <a:latin typeface="Helvetica" panose="020B0604020202020204" pitchFamily="34" charset="0"/>
                <a:ea typeface="Calibri" panose="020F0502020204030204" pitchFamily="34" charset="0"/>
                <a:cs typeface="Times New Roman" panose="02020603050405020304" pitchFamily="18" charset="0"/>
              </a:rPr>
              <a:t>Zoubin</a:t>
            </a:r>
            <a:r>
              <a:rPr lang="en-US" dirty="0">
                <a:solidFill>
                  <a:srgbClr val="000000"/>
                </a:solidFill>
                <a:latin typeface="Helvetica" panose="020B0604020202020204" pitchFamily="34" charset="0"/>
                <a:ea typeface="Calibri" panose="020F0502020204030204" pitchFamily="34" charset="0"/>
                <a:cs typeface="Times New Roman" panose="02020603050405020304" pitchFamily="18" charset="0"/>
              </a:rPr>
              <a:t> </a:t>
            </a:r>
            <a:r>
              <a:rPr lang="en-US" dirty="0" err="1">
                <a:solidFill>
                  <a:srgbClr val="000000"/>
                </a:solidFill>
                <a:latin typeface="Helvetica" panose="020B0604020202020204" pitchFamily="34" charset="0"/>
                <a:ea typeface="Calibri" panose="020F0502020204030204" pitchFamily="34" charset="0"/>
                <a:cs typeface="Times New Roman" panose="02020603050405020304" pitchFamily="18" charset="0"/>
              </a:rPr>
              <a:t>Ghahramani</a:t>
            </a:r>
            <a:r>
              <a:rPr lang="en-US" dirty="0">
                <a:solidFill>
                  <a:srgbClr val="000000"/>
                </a:solidFill>
                <a:latin typeface="Helvetica" panose="020B0604020202020204" pitchFamily="34" charset="0"/>
                <a:ea typeface="Calibri" panose="020F0502020204030204" pitchFamily="34" charset="0"/>
                <a:cs typeface="Times New Roman" panose="02020603050405020304" pitchFamily="18" charset="0"/>
              </a:rPr>
              <a:t>, Probabilistic machine learning and artificial intelligence, Nature, 2015</a:t>
            </a:r>
            <a:endParaRPr lang="en-CA" dirty="0"/>
          </a:p>
        </p:txBody>
      </p:sp>
    </p:spTree>
    <p:extLst>
      <p:ext uri="{BB962C8B-B14F-4D97-AF65-F5344CB8AC3E}">
        <p14:creationId xmlns:p14="http://schemas.microsoft.com/office/powerpoint/2010/main" val="1332094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making under uncertainty</a:t>
            </a:r>
            <a:endParaRPr lang="en-CA" dirty="0"/>
          </a:p>
        </p:txBody>
      </p:sp>
      <p:sp>
        <p:nvSpPr>
          <p:cNvPr id="3" name="Content Placeholder 2"/>
          <p:cNvSpPr>
            <a:spLocks noGrp="1"/>
          </p:cNvSpPr>
          <p:nvPr>
            <p:ph idx="1"/>
          </p:nvPr>
        </p:nvSpPr>
        <p:spPr/>
        <p:txBody>
          <a:bodyPr/>
          <a:lstStyle/>
          <a:p>
            <a:r>
              <a:rPr lang="en-US" dirty="0" smtClean="0"/>
              <a:t>Including various sources of uncertainty into decision making process</a:t>
            </a:r>
          </a:p>
          <a:p>
            <a:r>
              <a:rPr lang="en-US" dirty="0" smtClean="0"/>
              <a:t>Automated decision making systems</a:t>
            </a:r>
          </a:p>
          <a:p>
            <a:r>
              <a:rPr lang="en-US" dirty="0" smtClean="0"/>
              <a:t>Examples</a:t>
            </a:r>
          </a:p>
          <a:p>
            <a:pPr lvl="1"/>
            <a:r>
              <a:rPr lang="en-US" dirty="0" smtClean="0"/>
              <a:t>Collision avoidance system</a:t>
            </a:r>
          </a:p>
          <a:p>
            <a:pPr lvl="1"/>
            <a:r>
              <a:rPr lang="en-US" dirty="0" smtClean="0"/>
              <a:t>Surveillance systems</a:t>
            </a:r>
            <a:endParaRPr lang="en-CA" dirty="0"/>
          </a:p>
        </p:txBody>
      </p:sp>
    </p:spTree>
    <p:extLst>
      <p:ext uri="{BB962C8B-B14F-4D97-AF65-F5344CB8AC3E}">
        <p14:creationId xmlns:p14="http://schemas.microsoft.com/office/powerpoint/2010/main" val="2195583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 and sensor fusion</a:t>
            </a:r>
            <a:endParaRPr lang="en-CA" dirty="0"/>
          </a:p>
        </p:txBody>
      </p:sp>
      <p:sp>
        <p:nvSpPr>
          <p:cNvPr id="3" name="Content Placeholder 2"/>
          <p:cNvSpPr>
            <a:spLocks noGrp="1"/>
          </p:cNvSpPr>
          <p:nvPr>
            <p:ph idx="1"/>
          </p:nvPr>
        </p:nvSpPr>
        <p:spPr/>
        <p:txBody>
          <a:bodyPr/>
          <a:lstStyle/>
          <a:p>
            <a:r>
              <a:rPr lang="en-US" dirty="0" smtClean="0"/>
              <a:t>How can one combine information from multiple imprecise sensors</a:t>
            </a:r>
          </a:p>
          <a:p>
            <a:r>
              <a:rPr lang="en-US" dirty="0" smtClean="0"/>
              <a:t>What is the accuracy of tracking of the objects</a:t>
            </a:r>
          </a:p>
          <a:p>
            <a:r>
              <a:rPr lang="en-US" dirty="0" smtClean="0"/>
              <a:t>Monte Carlo based filters – particle filters</a:t>
            </a:r>
            <a:endParaRPr lang="en-CA" dirty="0"/>
          </a:p>
        </p:txBody>
      </p:sp>
    </p:spTree>
    <p:extLst>
      <p:ext uri="{BB962C8B-B14F-4D97-AF65-F5344CB8AC3E}">
        <p14:creationId xmlns:p14="http://schemas.microsoft.com/office/powerpoint/2010/main" val="101439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objectives in the applications</a:t>
            </a:r>
            <a:endParaRPr lang="en-CA" dirty="0"/>
          </a:p>
        </p:txBody>
      </p:sp>
      <p:sp>
        <p:nvSpPr>
          <p:cNvPr id="3" name="Content Placeholder 2"/>
          <p:cNvSpPr>
            <a:spLocks noGrp="1"/>
          </p:cNvSpPr>
          <p:nvPr>
            <p:ph idx="1"/>
          </p:nvPr>
        </p:nvSpPr>
        <p:spPr/>
        <p:txBody>
          <a:bodyPr/>
          <a:lstStyle/>
          <a:p>
            <a:r>
              <a:rPr lang="en-US" sz="1600" dirty="0" smtClean="0"/>
              <a:t>Forward propagation (uncertainty propagation)</a:t>
            </a:r>
          </a:p>
          <a:p>
            <a:pPr lvl="1"/>
            <a:r>
              <a:rPr lang="en-US" sz="1600" dirty="0" smtClean="0"/>
              <a:t>Suppose that the uncertainties about the inputs of the model can be summarized in a probability distribution. Given that, determine the induced probability distribution at the output </a:t>
            </a:r>
          </a:p>
          <a:p>
            <a:r>
              <a:rPr lang="en-US" sz="1600" dirty="0" smtClean="0"/>
              <a:t>Reliability </a:t>
            </a:r>
          </a:p>
          <a:p>
            <a:pPr lvl="1"/>
            <a:r>
              <a:rPr lang="en-US" sz="1600" dirty="0" smtClean="0"/>
              <a:t>Given information about the input and forward process, determine the failure probability (probability that the output value is greater than some threshold)</a:t>
            </a:r>
          </a:p>
          <a:p>
            <a:r>
              <a:rPr lang="en-US" sz="1600" dirty="0" smtClean="0"/>
              <a:t>Prediction</a:t>
            </a:r>
          </a:p>
          <a:p>
            <a:r>
              <a:rPr lang="en-US" sz="1600" dirty="0" smtClean="0"/>
              <a:t>Inverse problem</a:t>
            </a:r>
          </a:p>
          <a:p>
            <a:pPr lvl="1"/>
            <a:r>
              <a:rPr lang="en-US" sz="1600" dirty="0" smtClean="0"/>
              <a:t>State estimation (for quantity changing in time)</a:t>
            </a:r>
          </a:p>
          <a:p>
            <a:pPr lvl="1"/>
            <a:r>
              <a:rPr lang="en-US" sz="1600" dirty="0" smtClean="0"/>
              <a:t>Parameter identification (usually for quantity non-changing)</a:t>
            </a:r>
          </a:p>
          <a:p>
            <a:pPr lvl="1"/>
            <a:r>
              <a:rPr lang="en-US" sz="1600" dirty="0" smtClean="0"/>
              <a:t>Learning</a:t>
            </a:r>
          </a:p>
          <a:p>
            <a:r>
              <a:rPr lang="en-US" sz="1600" dirty="0" smtClean="0"/>
              <a:t>Model reduction – consider another function that approximates our model</a:t>
            </a:r>
            <a:endParaRPr lang="en-CA" sz="1600" dirty="0"/>
          </a:p>
        </p:txBody>
      </p:sp>
    </p:spTree>
    <p:extLst>
      <p:ext uri="{BB962C8B-B14F-4D97-AF65-F5344CB8AC3E}">
        <p14:creationId xmlns:p14="http://schemas.microsoft.com/office/powerpoint/2010/main" val="1149910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Unresolved uncertainty questions</a:t>
            </a:r>
            <a:endParaRPr lang="en-CA" dirty="0"/>
          </a:p>
        </p:txBody>
      </p:sp>
      <p:sp>
        <p:nvSpPr>
          <p:cNvPr id="3" name="Content Placeholder 2"/>
          <p:cNvSpPr>
            <a:spLocks noGrp="1"/>
          </p:cNvSpPr>
          <p:nvPr>
            <p:ph idx="1"/>
          </p:nvPr>
        </p:nvSpPr>
        <p:spPr/>
        <p:txBody>
          <a:bodyPr/>
          <a:lstStyle/>
          <a:p>
            <a:r>
              <a:rPr lang="en-CA" dirty="0"/>
              <a:t>How accurate are </a:t>
            </a:r>
            <a:r>
              <a:rPr lang="en-CA" dirty="0" smtClean="0"/>
              <a:t>the resulting </a:t>
            </a:r>
            <a:r>
              <a:rPr lang="en-CA" dirty="0"/>
              <a:t>predictions? </a:t>
            </a:r>
            <a:endParaRPr lang="en-CA" dirty="0" smtClean="0"/>
          </a:p>
          <a:p>
            <a:r>
              <a:rPr lang="en-CA" dirty="0" smtClean="0"/>
              <a:t>Are </a:t>
            </a:r>
            <a:r>
              <a:rPr lang="en-CA" dirty="0"/>
              <a:t>the mathematical and physical models correct? </a:t>
            </a:r>
            <a:endParaRPr lang="en-CA" dirty="0" smtClean="0"/>
          </a:p>
          <a:p>
            <a:r>
              <a:rPr lang="en-CA" dirty="0" smtClean="0"/>
              <a:t>In </a:t>
            </a:r>
            <a:r>
              <a:rPr lang="en-CA" dirty="0"/>
              <a:t>general, how can we establish ”error bars” on the results? </a:t>
            </a:r>
            <a:endParaRPr lang="en-CA" dirty="0" smtClean="0"/>
          </a:p>
          <a:p>
            <a:r>
              <a:rPr lang="en-US" dirty="0" smtClean="0"/>
              <a:t>How can we use the knowledge of uncertainties during calibration for prediction?</a:t>
            </a:r>
          </a:p>
          <a:p>
            <a:r>
              <a:rPr lang="en-US" dirty="0" smtClean="0"/>
              <a:t>In systems with multiple processing steps, how do the uncertainties propagate from one step to another?</a:t>
            </a:r>
            <a:endParaRPr lang="en-CA" dirty="0" smtClean="0"/>
          </a:p>
        </p:txBody>
      </p:sp>
    </p:spTree>
    <p:extLst>
      <p:ext uri="{BB962C8B-B14F-4D97-AF65-F5344CB8AC3E}">
        <p14:creationId xmlns:p14="http://schemas.microsoft.com/office/powerpoint/2010/main" val="41758678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lvl="1">
              <a:spcBef>
                <a:spcPts val="600"/>
              </a:spcBef>
            </a:pPr>
            <a:r>
              <a:rPr lang="en-US" sz="1600" dirty="0" smtClean="0"/>
              <a:t>Uncertainty framework</a:t>
            </a:r>
          </a:p>
          <a:p>
            <a:pPr>
              <a:spcBef>
                <a:spcPts val="600"/>
              </a:spcBef>
            </a:pPr>
            <a:r>
              <a:rPr lang="en-US" sz="1600" dirty="0" smtClean="0"/>
              <a:t>Confidence intervals and traditional GUM based approach</a:t>
            </a:r>
          </a:p>
          <a:p>
            <a:pPr>
              <a:spcBef>
                <a:spcPts val="600"/>
              </a:spcBef>
            </a:pPr>
            <a:r>
              <a:rPr lang="en-US" sz="1600" dirty="0" smtClean="0"/>
              <a:t>Bayesian methods and Monte Carlo methods</a:t>
            </a:r>
          </a:p>
          <a:p>
            <a:pPr lvl="1">
              <a:spcBef>
                <a:spcPts val="600"/>
              </a:spcBef>
            </a:pPr>
            <a:r>
              <a:rPr lang="en-US" sz="1600" dirty="0" smtClean="0"/>
              <a:t>Application in uncertainty propagation and sensitivity analysis</a:t>
            </a:r>
          </a:p>
          <a:p>
            <a:pPr>
              <a:spcBef>
                <a:spcPts val="600"/>
              </a:spcBef>
            </a:pPr>
            <a:r>
              <a:rPr lang="en-US" sz="1600" dirty="0" smtClean="0"/>
              <a:t>Bootstrap methods</a:t>
            </a:r>
          </a:p>
          <a:p>
            <a:pPr lvl="1">
              <a:spcBef>
                <a:spcPts val="600"/>
              </a:spcBef>
            </a:pPr>
            <a:r>
              <a:rPr lang="en-US" sz="1600" dirty="0" smtClean="0"/>
              <a:t>Application in obtaining confidence intervals in data fitting and for estimation for time-series</a:t>
            </a:r>
          </a:p>
          <a:p>
            <a:pPr>
              <a:spcBef>
                <a:spcPts val="600"/>
              </a:spcBef>
            </a:pPr>
            <a:r>
              <a:rPr lang="en-US" sz="1600" dirty="0" smtClean="0"/>
              <a:t>Conclusion</a:t>
            </a:r>
          </a:p>
          <a:p>
            <a:pPr>
              <a:spcBef>
                <a:spcPts val="600"/>
              </a:spcBef>
            </a:pPr>
            <a:endParaRPr lang="en-US" sz="1600" dirty="0"/>
          </a:p>
        </p:txBody>
      </p:sp>
    </p:spTree>
    <p:extLst>
      <p:ext uri="{BB962C8B-B14F-4D97-AF65-F5344CB8AC3E}">
        <p14:creationId xmlns:p14="http://schemas.microsoft.com/office/powerpoint/2010/main" val="9495819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62" name="Rectangle 2"/>
          <p:cNvSpPr>
            <a:spLocks noGrp="1" noChangeArrowheads="1"/>
          </p:cNvSpPr>
          <p:nvPr>
            <p:ph type="title"/>
          </p:nvPr>
        </p:nvSpPr>
        <p:spPr>
          <a:xfrm>
            <a:off x="488662" y="76632"/>
            <a:ext cx="7793037" cy="1462087"/>
          </a:xfrm>
        </p:spPr>
        <p:txBody>
          <a:bodyPr/>
          <a:lstStyle/>
          <a:p>
            <a:r>
              <a:rPr lang="en-US" altLang="en-US" dirty="0"/>
              <a:t>Confidence Intervals</a:t>
            </a:r>
          </a:p>
        </p:txBody>
      </p:sp>
      <p:sp>
        <p:nvSpPr>
          <p:cNvPr id="604163" name="Rectangle 3"/>
          <p:cNvSpPr>
            <a:spLocks noGrp="1" noChangeArrowheads="1"/>
          </p:cNvSpPr>
          <p:nvPr>
            <p:ph type="body" idx="1"/>
          </p:nvPr>
        </p:nvSpPr>
        <p:spPr>
          <a:xfrm>
            <a:off x="488662" y="2206625"/>
            <a:ext cx="8574087" cy="4114800"/>
          </a:xfrm>
        </p:spPr>
        <p:txBody>
          <a:bodyPr/>
          <a:lstStyle/>
          <a:p>
            <a:pPr>
              <a:spcBef>
                <a:spcPct val="0"/>
              </a:spcBef>
              <a:buClrTx/>
              <a:buSzTx/>
              <a:buFontTx/>
              <a:buNone/>
            </a:pPr>
            <a:endParaRPr lang="en-US" altLang="en-US" sz="2800" i="1" dirty="0">
              <a:cs typeface="Times New Roman" panose="02020603050405020304" pitchFamily="18" charset="0"/>
            </a:endParaRPr>
          </a:p>
          <a:p>
            <a:pPr>
              <a:spcBef>
                <a:spcPct val="0"/>
              </a:spcBef>
              <a:buClrTx/>
              <a:buSzTx/>
              <a:buFontTx/>
              <a:buNone/>
            </a:pPr>
            <a:r>
              <a:rPr lang="en-US" altLang="en-US" sz="2400" b="1" i="1" dirty="0">
                <a:cs typeface="Times New Roman" panose="02020603050405020304" pitchFamily="18" charset="0"/>
              </a:rPr>
              <a:t>point estimate </a:t>
            </a:r>
            <a:r>
              <a:rPr lang="en-US" altLang="en-US" sz="2400" b="1" i="1" dirty="0">
                <a:cs typeface="Times New Roman" panose="02020603050405020304" pitchFamily="18" charset="0"/>
                <a:sym typeface="Symbol" panose="05050102010706020507" pitchFamily="18" charset="2"/>
              </a:rPr>
              <a:t></a:t>
            </a:r>
            <a:r>
              <a:rPr lang="en-US" altLang="en-US" sz="2400" b="1" i="1" dirty="0">
                <a:cs typeface="Times New Roman" panose="02020603050405020304" pitchFamily="18" charset="0"/>
              </a:rPr>
              <a:t>  </a:t>
            </a:r>
            <a:r>
              <a:rPr lang="en-US" altLang="en-US" sz="2400" b="1" i="1" dirty="0">
                <a:cs typeface="Times New Roman" panose="02020603050405020304" pitchFamily="18" charset="0"/>
                <a:sym typeface="Symbol" panose="05050102010706020507" pitchFamily="18" charset="2"/>
              </a:rPr>
              <a:t>(measure of how confident we want to be) </a:t>
            </a:r>
            <a:r>
              <a:rPr lang="en-US" altLang="en-US" sz="2400" b="1" i="1" dirty="0">
                <a:cs typeface="Times New Roman" panose="02020603050405020304" pitchFamily="18" charset="0"/>
              </a:rPr>
              <a:t> (standard error)</a:t>
            </a:r>
            <a:endParaRPr lang="en-US" altLang="en-US" sz="2400" b="1" dirty="0">
              <a:cs typeface="Times New Roman" panose="02020603050405020304" pitchFamily="18" charset="0"/>
              <a:sym typeface="Symbol" panose="05050102010706020507" pitchFamily="18" charset="2"/>
            </a:endParaRPr>
          </a:p>
          <a:p>
            <a:pPr eaLnBrk="0" hangingPunct="0">
              <a:spcBef>
                <a:spcPct val="0"/>
              </a:spcBef>
              <a:buClrTx/>
              <a:buSzTx/>
              <a:buFontTx/>
              <a:buNone/>
            </a:pPr>
            <a:endParaRPr lang="en-US" altLang="en-US" sz="2800" b="1" i="1" dirty="0">
              <a:cs typeface="Times New Roman" panose="02020603050405020304" pitchFamily="18" charset="0"/>
              <a:sym typeface="Symbol" panose="05050102010706020507" pitchFamily="18" charset="2"/>
            </a:endParaRPr>
          </a:p>
          <a:p>
            <a:endParaRPr lang="en-US" altLang="en-US" dirty="0">
              <a:cs typeface="Times New Roman" panose="02020603050405020304" pitchFamily="18" charset="0"/>
            </a:endParaRPr>
          </a:p>
        </p:txBody>
      </p:sp>
      <p:grpSp>
        <p:nvGrpSpPr>
          <p:cNvPr id="604164" name="Group 4"/>
          <p:cNvGrpSpPr>
            <a:grpSpLocks/>
          </p:cNvGrpSpPr>
          <p:nvPr/>
        </p:nvGrpSpPr>
        <p:grpSpPr bwMode="auto">
          <a:xfrm>
            <a:off x="1350963" y="1716233"/>
            <a:ext cx="5181600" cy="992188"/>
            <a:chOff x="768" y="1104"/>
            <a:chExt cx="3264" cy="625"/>
          </a:xfrm>
        </p:grpSpPr>
        <p:sp>
          <p:nvSpPr>
            <p:cNvPr id="604165" name="Text Box 5"/>
            <p:cNvSpPr txBox="1">
              <a:spLocks noChangeArrowheads="1"/>
            </p:cNvSpPr>
            <p:nvPr/>
          </p:nvSpPr>
          <p:spPr bwMode="auto">
            <a:xfrm>
              <a:off x="1104" y="1104"/>
              <a:ext cx="2928" cy="404"/>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The value of the statistic in </a:t>
              </a:r>
              <a:r>
                <a:rPr lang="en-US" altLang="en-US" dirty="0" smtClean="0"/>
                <a:t>the data sample </a:t>
              </a:r>
              <a:r>
                <a:rPr lang="en-US" altLang="en-US" dirty="0"/>
                <a:t>(</a:t>
              </a:r>
              <a:r>
                <a:rPr lang="en-US" altLang="en-US" dirty="0" err="1"/>
                <a:t>eg</a:t>
              </a:r>
              <a:r>
                <a:rPr lang="en-US" altLang="en-US" dirty="0"/>
                <a:t>., mean, </a:t>
              </a:r>
              <a:r>
                <a:rPr lang="en-US" altLang="en-US" dirty="0" smtClean="0"/>
                <a:t>median, </a:t>
              </a:r>
              <a:r>
                <a:rPr lang="en-US" altLang="en-US" dirty="0"/>
                <a:t>etc.)</a:t>
              </a:r>
            </a:p>
          </p:txBody>
        </p:sp>
        <p:sp>
          <p:nvSpPr>
            <p:cNvPr id="604166" name="Line 6"/>
            <p:cNvSpPr>
              <a:spLocks noChangeShapeType="1"/>
            </p:cNvSpPr>
            <p:nvPr/>
          </p:nvSpPr>
          <p:spPr bwMode="auto">
            <a:xfrm flipH="1">
              <a:off x="768" y="1344"/>
              <a:ext cx="336" cy="38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67" name="Group 7"/>
          <p:cNvGrpSpPr>
            <a:grpSpLocks/>
          </p:cNvGrpSpPr>
          <p:nvPr/>
        </p:nvGrpSpPr>
        <p:grpSpPr bwMode="auto">
          <a:xfrm>
            <a:off x="323851" y="3313113"/>
            <a:ext cx="4648200" cy="1247776"/>
            <a:chOff x="85" y="1849"/>
            <a:chExt cx="2928" cy="786"/>
          </a:xfrm>
        </p:grpSpPr>
        <p:sp>
          <p:nvSpPr>
            <p:cNvPr id="604168" name="Text Box 8"/>
            <p:cNvSpPr txBox="1">
              <a:spLocks noChangeArrowheads="1"/>
            </p:cNvSpPr>
            <p:nvPr/>
          </p:nvSpPr>
          <p:spPr bwMode="auto">
            <a:xfrm>
              <a:off x="85" y="2228"/>
              <a:ext cx="2928" cy="407"/>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dirty="0"/>
                <a:t>From a Z table or a T table, depending on the sampling distribution of the statistic.</a:t>
              </a:r>
            </a:p>
          </p:txBody>
        </p:sp>
        <p:sp>
          <p:nvSpPr>
            <p:cNvPr id="604169" name="Line 9"/>
            <p:cNvSpPr>
              <a:spLocks noChangeShapeType="1"/>
            </p:cNvSpPr>
            <p:nvPr/>
          </p:nvSpPr>
          <p:spPr bwMode="auto">
            <a:xfrm flipV="1">
              <a:off x="805" y="1849"/>
              <a:ext cx="288" cy="38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grpSp>
        <p:nvGrpSpPr>
          <p:cNvPr id="604170" name="Group 10"/>
          <p:cNvGrpSpPr>
            <a:grpSpLocks/>
          </p:cNvGrpSpPr>
          <p:nvPr/>
        </p:nvGrpSpPr>
        <p:grpSpPr bwMode="auto">
          <a:xfrm>
            <a:off x="3347864" y="3356992"/>
            <a:ext cx="4648200" cy="2195513"/>
            <a:chOff x="2208" y="2064"/>
            <a:chExt cx="2928" cy="1383"/>
          </a:xfrm>
        </p:grpSpPr>
        <p:sp>
          <p:nvSpPr>
            <p:cNvPr id="604171" name="Text Box 11"/>
            <p:cNvSpPr txBox="1">
              <a:spLocks noChangeArrowheads="1"/>
            </p:cNvSpPr>
            <p:nvPr/>
          </p:nvSpPr>
          <p:spPr bwMode="auto">
            <a:xfrm>
              <a:off x="2208" y="3216"/>
              <a:ext cx="2928" cy="23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Standard error of the statistic.</a:t>
              </a:r>
            </a:p>
          </p:txBody>
        </p:sp>
        <p:sp>
          <p:nvSpPr>
            <p:cNvPr id="604172" name="Line 12"/>
            <p:cNvSpPr>
              <a:spLocks noChangeShapeType="1"/>
            </p:cNvSpPr>
            <p:nvPr/>
          </p:nvSpPr>
          <p:spPr bwMode="auto">
            <a:xfrm flipH="1" flipV="1">
              <a:off x="3648" y="2064"/>
              <a:ext cx="528"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grpSp>
    </p:spTree>
    <p:extLst>
      <p:ext uri="{BB962C8B-B14F-4D97-AF65-F5344CB8AC3E}">
        <p14:creationId xmlns:p14="http://schemas.microsoft.com/office/powerpoint/2010/main" val="24663587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126560" cy="914400"/>
          </a:xfrm>
        </p:spPr>
        <p:txBody>
          <a:bodyPr/>
          <a:lstStyle/>
          <a:p>
            <a:r>
              <a:rPr lang="en-US" dirty="0"/>
              <a:t>Confidence interval for the mean of Normal distribution with </a:t>
            </a:r>
            <a:r>
              <a:rPr lang="el-GR" dirty="0"/>
              <a:t>σ</a:t>
            </a:r>
            <a:r>
              <a:rPr lang="en-US" dirty="0"/>
              <a:t> </a:t>
            </a:r>
            <a:r>
              <a:rPr lang="en-US" dirty="0" smtClean="0"/>
              <a:t>known</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1600" dirty="0" smtClean="0"/>
                  <a:t>Suppose that X=(x</a:t>
                </a:r>
                <a:r>
                  <a:rPr lang="en-US" sz="1600" baseline="-25000" dirty="0"/>
                  <a:t>1</a:t>
                </a:r>
                <a:r>
                  <a:rPr lang="en-US" sz="1600" dirty="0"/>
                  <a:t>,…,</a:t>
                </a:r>
                <a:r>
                  <a:rPr lang="en-US" sz="1600" dirty="0" err="1"/>
                  <a:t>x</a:t>
                </a:r>
                <a:r>
                  <a:rPr lang="en-US" sz="1600" baseline="-25000" dirty="0" err="1"/>
                  <a:t>n</a:t>
                </a:r>
                <a:r>
                  <a:rPr lang="en-US" sz="1600" dirty="0"/>
                  <a:t>) are samples from Normal distribution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rPr>
                          <m:t>𝑖</m:t>
                        </m:r>
                      </m:sub>
                    </m:sSub>
                  </m:oMath>
                </a14:m>
                <a:r>
                  <a:rPr lang="en-US" sz="1600" dirty="0"/>
                  <a:t> ~ N(µ, </a:t>
                </a:r>
                <a14:m>
                  <m:oMath xmlns:m="http://schemas.openxmlformats.org/officeDocument/2006/math">
                    <m:sSup>
                      <m:sSupPr>
                        <m:ctrlPr>
                          <a:rPr lang="en-US" sz="1600" i="1">
                            <a:latin typeface="Cambria Math" panose="02040503050406030204" pitchFamily="18" charset="0"/>
                          </a:rPr>
                        </m:ctrlPr>
                      </m:sSupPr>
                      <m:e>
                        <m:r>
                          <m:rPr>
                            <m:sty m:val="p"/>
                          </m:rPr>
                          <a:rPr lang="el-GR" sz="1600" i="1">
                            <a:latin typeface="Cambria Math" panose="02040503050406030204" pitchFamily="18" charset="0"/>
                          </a:rPr>
                          <m:t>σ</m:t>
                        </m:r>
                        <m:r>
                          <m:rPr>
                            <m:nor/>
                          </m:rPr>
                          <a:rPr lang="en-US" sz="1600" dirty="0"/>
                          <m:t> </m:t>
                        </m:r>
                      </m:e>
                      <m:sup>
                        <m:r>
                          <a:rPr lang="en-US" sz="1600" i="1">
                            <a:latin typeface="Cambria Math" panose="02040503050406030204" pitchFamily="18" charset="0"/>
                          </a:rPr>
                          <m:t>2</m:t>
                        </m:r>
                      </m:sup>
                    </m:sSup>
                  </m:oMath>
                </a14:m>
                <a:r>
                  <a:rPr lang="en-US" sz="1600" dirty="0"/>
                  <a:t>). </a:t>
                </a:r>
                <a:r>
                  <a:rPr lang="en-US" sz="1600" dirty="0" smtClean="0"/>
                  <a:t> </a:t>
                </a:r>
                <a:endParaRPr lang="en-US" sz="1600" dirty="0"/>
              </a:p>
              <a:p>
                <a:r>
                  <a:rPr lang="en-US" sz="1600" dirty="0"/>
                  <a:t>Empirical mean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r>
                      <a:rPr lang="en-US" sz="1600" i="1">
                        <a:latin typeface="Cambria Math" panose="02040503050406030204" pitchFamily="18" charset="0"/>
                      </a:rPr>
                      <m:t>=</m:t>
                    </m:r>
                    <m:f>
                      <m:fPr>
                        <m:ctrlPr>
                          <a:rPr lang="en-US" sz="160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𝑛</m:t>
                        </m:r>
                      </m:den>
                    </m:f>
                    <m:nary>
                      <m:naryPr>
                        <m:chr m:val="∑"/>
                        <m:ctrlPr>
                          <a:rPr lang="en-US" sz="1600" i="1">
                            <a:latin typeface="Cambria Math" panose="02040503050406030204" pitchFamily="18" charset="0"/>
                          </a:rPr>
                        </m:ctrlPr>
                      </m:naryPr>
                      <m:sub>
                        <m:r>
                          <m:rPr>
                            <m:brk m:alnAt="23"/>
                          </m:rPr>
                          <a:rPr lang="en-US" sz="1600" i="1">
                            <a:latin typeface="Cambria Math" panose="02040503050406030204" pitchFamily="18" charset="0"/>
                          </a:rPr>
                          <m:t>𝑖</m:t>
                        </m:r>
                        <m:r>
                          <a:rPr lang="en-US" sz="1600" i="1">
                            <a:latin typeface="Cambria Math" panose="02040503050406030204" pitchFamily="18" charset="0"/>
                          </a:rPr>
                          <m:t>=1</m:t>
                        </m:r>
                      </m:sub>
                      <m:sup>
                        <m:r>
                          <a:rPr lang="en-US" sz="1600" i="1">
                            <a:latin typeface="Cambria Math" panose="02040503050406030204" pitchFamily="18" charset="0"/>
                          </a:rPr>
                          <m:t>𝑛</m:t>
                        </m:r>
                      </m:sup>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e>
                    </m:nary>
                  </m:oMath>
                </a14:m>
                <a:r>
                  <a:rPr lang="en-US" sz="1600" dirty="0"/>
                  <a:t> and </a:t>
                </a:r>
              </a:p>
              <a:p>
                <a:pPr lvl="1"/>
                <a:endParaRPr lang="en-US" dirty="0"/>
              </a:p>
              <a:p>
                <a:pPr marL="0" indent="0">
                  <a:buNone/>
                </a:pPr>
                <a:r>
                  <a:rPr lang="en-US" sz="1600" dirty="0" smtClean="0"/>
                  <a:t>To determine </a:t>
                </a:r>
                <a:r>
                  <a:rPr lang="en-US" sz="1600" dirty="0"/>
                  <a:t>information about the unknown mean, we consider the sample </a:t>
                </a:r>
                <a:r>
                  <a:rPr lang="en-US" sz="1600" dirty="0" smtClean="0"/>
                  <a:t>mean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oMath>
                </a14:m>
                <a:r>
                  <a:rPr lang="en-US" sz="1600" dirty="0" smtClean="0"/>
                  <a:t>. 95% </a:t>
                </a:r>
                <a:r>
                  <a:rPr lang="en-US" sz="1600" dirty="0"/>
                  <a:t>of the area of a normal distribution lies within two </a:t>
                </a:r>
                <a:r>
                  <a:rPr lang="en-US" sz="1600" dirty="0" smtClean="0"/>
                  <a:t>standard </a:t>
                </a:r>
                <a:r>
                  <a:rPr lang="en-US" sz="1600" dirty="0"/>
                  <a:t>deviations of the mean</a:t>
                </a:r>
              </a:p>
              <a:p>
                <a:pPr marL="0" indent="0">
                  <a:buNone/>
                </a:pPr>
                <a:r>
                  <a:rPr lang="en-US" sz="1600" dirty="0"/>
                  <a:t>     </a:t>
                </a:r>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471" t="-470"/>
                </a:stretch>
              </a:blipFill>
            </p:spPr>
            <p:txBody>
              <a:bodyPr/>
              <a:lstStyle/>
              <a:p>
                <a:r>
                  <a:rPr lang="en-CA">
                    <a:noFill/>
                  </a:rPr>
                  <a:t> </a:t>
                </a:r>
              </a:p>
            </p:txBody>
          </p:sp>
        </mc:Fallback>
      </mc:AlternateContent>
      <p:sp>
        <p:nvSpPr>
          <p:cNvPr id="7" name="TextBox 6"/>
          <p:cNvSpPr txBox="1"/>
          <p:nvPr/>
        </p:nvSpPr>
        <p:spPr>
          <a:xfrm>
            <a:off x="4114800" y="2971800"/>
            <a:ext cx="65" cy="276999"/>
          </a:xfrm>
          <a:prstGeom prst="rect">
            <a:avLst/>
          </a:prstGeom>
          <a:noFill/>
        </p:spPr>
        <p:txBody>
          <a:bodyPr wrap="none" lIns="0" tIns="0" rIns="0" bIns="0"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4047635860"/>
              </p:ext>
            </p:extLst>
          </p:nvPr>
        </p:nvGraphicFramePr>
        <p:xfrm>
          <a:off x="1055688" y="3851275"/>
          <a:ext cx="3395662" cy="709613"/>
        </p:xfrm>
        <a:graphic>
          <a:graphicData uri="http://schemas.openxmlformats.org/presentationml/2006/ole">
            <mc:AlternateContent xmlns:mc="http://schemas.openxmlformats.org/markup-compatibility/2006">
              <mc:Choice xmlns:v="urn:schemas-microsoft-com:vml" Requires="v">
                <p:oleObj spid="_x0000_s7224" name="Equation" r:id="rId4" imgW="2006280" imgH="419040" progId="Equation.3">
                  <p:embed/>
                </p:oleObj>
              </mc:Choice>
              <mc:Fallback>
                <p:oleObj name="Equation" r:id="rId4" imgW="2006280" imgH="419040" progId="Equation.3">
                  <p:embed/>
                  <p:pic>
                    <p:nvPicPr>
                      <p:cNvPr id="0" name=""/>
                      <p:cNvPicPr/>
                      <p:nvPr/>
                    </p:nvPicPr>
                    <p:blipFill>
                      <a:blip r:embed="rId5"/>
                      <a:stretch>
                        <a:fillRect/>
                      </a:stretch>
                    </p:blipFill>
                    <p:spPr>
                      <a:xfrm>
                        <a:off x="1055688" y="3851275"/>
                        <a:ext cx="3395662" cy="709613"/>
                      </a:xfrm>
                      <a:prstGeom prst="rect">
                        <a:avLst/>
                      </a:prstGeom>
                    </p:spPr>
                  </p:pic>
                </p:oleObj>
              </mc:Fallback>
            </mc:AlternateContent>
          </a:graphicData>
        </a:graphic>
      </p:graphicFrame>
      <p:pic>
        <p:nvPicPr>
          <p:cNvPr id="7174" name="Picture 6" descr="https://upload.wikimedia.org/wikipedia/commons/thumb/a/a9/Empirical_Rule.PNG/350px-Empirical_Ru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1818" y="3573016"/>
            <a:ext cx="3829868" cy="277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42044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524000"/>
                <a:ext cx="7772400" cy="3849216"/>
              </a:xfrm>
            </p:spPr>
            <p:txBody>
              <a:bodyPr/>
              <a:lstStyle/>
              <a:p>
                <a:pPr algn="just"/>
                <a:r>
                  <a:rPr lang="en-US" sz="1600" dirty="0" smtClean="0"/>
                  <a:t>The goal is to determine functions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𝐿</m:t>
                        </m:r>
                      </m:sub>
                    </m:sSub>
                  </m:oMath>
                </a14:m>
                <a:r>
                  <a:rPr lang="en-CA" sz="1600" dirty="0" smtClean="0"/>
                  <a:t>(</a:t>
                </a:r>
                <a14:m>
                  <m:oMath xmlns:m="http://schemas.openxmlformats.org/officeDocument/2006/math">
                    <m:r>
                      <a:rPr lang="en-US" sz="1600" i="1">
                        <a:latin typeface="Cambria Math" panose="02040503050406030204" pitchFamily="18" charset="0"/>
                      </a:rPr>
                      <m:t>𝑥</m:t>
                    </m:r>
                  </m:oMath>
                </a14:m>
                <a:r>
                  <a:rPr lang="en-CA" sz="1600" dirty="0" smtClean="0"/>
                  <a:t>) and </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𝑈</m:t>
                        </m:r>
                      </m:sub>
                    </m:sSub>
                  </m:oMath>
                </a14:m>
                <a:r>
                  <a:rPr lang="en-CA" sz="1600" dirty="0" smtClean="0"/>
                  <a:t>(</a:t>
                </a:r>
                <a14:m>
                  <m:oMath xmlns:m="http://schemas.openxmlformats.org/officeDocument/2006/math">
                    <m:r>
                      <a:rPr lang="en-US" sz="1600" i="1">
                        <a:latin typeface="Cambria Math" panose="02040503050406030204" pitchFamily="18" charset="0"/>
                      </a:rPr>
                      <m:t>𝑥</m:t>
                    </m:r>
                  </m:oMath>
                </a14:m>
                <a:r>
                  <a:rPr lang="en-CA" sz="1600" dirty="0" smtClean="0"/>
                  <a:t>) that bound the location </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𝐿</m:t>
                        </m:r>
                      </m:sub>
                    </m:sSub>
                  </m:oMath>
                </a14:m>
                <a:r>
                  <a:rPr lang="en-CA" sz="1600" dirty="0" smtClean="0"/>
                  <a:t>(</a:t>
                </a:r>
                <a14:m>
                  <m:oMath xmlns:m="http://schemas.openxmlformats.org/officeDocument/2006/math">
                    <m:r>
                      <a:rPr lang="en-US" sz="1600" i="1">
                        <a:latin typeface="Cambria Math" panose="02040503050406030204" pitchFamily="18" charset="0"/>
                      </a:rPr>
                      <m:t>𝑥</m:t>
                    </m:r>
                  </m:oMath>
                </a14:m>
                <a:r>
                  <a:rPr lang="en-CA" sz="1600" dirty="0" smtClean="0"/>
                  <a:t>) &lt; q &lt; </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𝑈</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e>
                    </m:d>
                  </m:oMath>
                </a14:m>
                <a:r>
                  <a:rPr lang="en-CA" sz="1600" dirty="0" smtClean="0"/>
                  <a:t> of q based on realizations </a:t>
                </a:r>
                <a:r>
                  <a:rPr lang="en-CA" sz="1600" dirty="0"/>
                  <a:t>x</a:t>
                </a:r>
                <a:r>
                  <a:rPr lang="en-CA" sz="1600" dirty="0" smtClean="0"/>
                  <a:t>=[</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𝑥</m:t>
                        </m:r>
                      </m:e>
                      <m:sub>
                        <m:r>
                          <a:rPr lang="en-US" sz="1600" b="0" i="1" smtClean="0">
                            <a:latin typeface="Cambria Math" panose="02040503050406030204" pitchFamily="18" charset="0"/>
                          </a:rPr>
                          <m:t>1</m:t>
                        </m:r>
                      </m:sub>
                    </m:sSub>
                  </m:oMath>
                </a14:m>
                <a:r>
                  <a:rPr lang="en-CA" sz="1600" dirty="0" smtClean="0"/>
                  <a:t>,…. </a:t>
                </a:r>
                <a14:m>
                  <m:oMath xmlns:m="http://schemas.openxmlformats.org/officeDocument/2006/math">
                    <m:sSub>
                      <m:sSubPr>
                        <m:ctrlPr>
                          <a:rPr lang="en-CA" sz="1600" i="1">
                            <a:latin typeface="Cambria Math" panose="02040503050406030204" pitchFamily="18" charset="0"/>
                          </a:rPr>
                        </m:ctrlPr>
                      </m:sSubPr>
                      <m:e>
                        <m:r>
                          <a:rPr lang="en-US" sz="1600" i="1">
                            <a:latin typeface="Cambria Math" panose="02040503050406030204" pitchFamily="18" charset="0"/>
                          </a:rPr>
                          <m:t>𝑥</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oMath>
                </a14:m>
                <a:r>
                  <a:rPr lang="en-CA" sz="1600" dirty="0" smtClean="0"/>
                  <a:t> of a random sample X=[</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1</m:t>
                        </m:r>
                      </m:sub>
                    </m:sSub>
                  </m:oMath>
                </a14:m>
                <a:r>
                  <a:rPr lang="en-CA" sz="1600" dirty="0" smtClean="0"/>
                  <a:t>,….</a:t>
                </a:r>
                <a:r>
                  <a:rPr lang="en-CA" sz="1600" dirty="0"/>
                  <a:t> </a:t>
                </a:r>
                <a14:m>
                  <m:oMath xmlns:m="http://schemas.openxmlformats.org/officeDocument/2006/math">
                    <m:sSub>
                      <m:sSubPr>
                        <m:ctrlPr>
                          <a:rPr lang="en-CA" sz="1600" i="1">
                            <a:latin typeface="Cambria Math" panose="02040503050406030204" pitchFamily="18" charset="0"/>
                          </a:rPr>
                        </m:ctrlPr>
                      </m:sSubPr>
                      <m:e>
                        <m:r>
                          <a:rPr lang="en-US" sz="1600" i="1">
                            <a:latin typeface="Cambria Math" panose="02040503050406030204" pitchFamily="18" charset="0"/>
                          </a:rPr>
                          <m:t>𝑋</m:t>
                        </m:r>
                      </m:e>
                      <m:sub>
                        <m:r>
                          <a:rPr lang="en-US" sz="1600" b="0" i="1" smtClean="0">
                            <a:latin typeface="Cambria Math" panose="02040503050406030204" pitchFamily="18" charset="0"/>
                          </a:rPr>
                          <m:t>𝑛</m:t>
                        </m:r>
                      </m:sub>
                    </m:sSub>
                    <m:r>
                      <a:rPr lang="en-US" sz="1600" b="0" i="0" smtClean="0">
                        <a:latin typeface="Cambria Math" panose="02040503050406030204" pitchFamily="18" charset="0"/>
                      </a:rPr>
                      <m:t>]</m:t>
                    </m:r>
                  </m:oMath>
                </a14:m>
                <a:r>
                  <a:rPr lang="en-CA" sz="1600" dirty="0" smtClean="0"/>
                  <a:t>. </a:t>
                </a:r>
              </a:p>
              <a:p>
                <a:pPr algn="just"/>
                <a:r>
                  <a:rPr lang="en-CA" sz="1600" dirty="0" smtClean="0"/>
                  <a:t>The random interval [</a:t>
                </a:r>
                <a14:m>
                  <m:oMath xmlns:m="http://schemas.openxmlformats.org/officeDocument/2006/math">
                    <m:sSub>
                      <m:sSubPr>
                        <m:ctrlPr>
                          <a:rPr lang="en-CA" sz="1600" i="1" smtClean="0">
                            <a:latin typeface="Cambria Math" panose="02040503050406030204" pitchFamily="18" charset="0"/>
                          </a:rPr>
                        </m:ctrlPr>
                      </m:sSubPr>
                      <m:e>
                        <m:r>
                          <a:rPr lang="en-US" sz="1600" b="0" i="1" smtClean="0">
                            <a:latin typeface="Cambria Math" panose="02040503050406030204" pitchFamily="18" charset="0"/>
                          </a:rPr>
                          <m:t>𝑞</m:t>
                        </m:r>
                      </m:e>
                      <m:sub>
                        <m:r>
                          <a:rPr lang="en-US" sz="1600" b="0" i="1" smtClean="0">
                            <a:latin typeface="Cambria Math" panose="02040503050406030204" pitchFamily="18" charset="0"/>
                          </a:rPr>
                          <m:t>𝐿</m:t>
                        </m:r>
                      </m:sub>
                    </m:sSub>
                  </m:oMath>
                </a14:m>
                <a:r>
                  <a:rPr lang="en-CA" sz="1600" dirty="0" smtClean="0"/>
                  <a:t>(X), </a:t>
                </a:r>
                <a14:m>
                  <m:oMath xmlns:m="http://schemas.openxmlformats.org/officeDocument/2006/math">
                    <m:sSub>
                      <m:sSubPr>
                        <m:ctrlPr>
                          <a:rPr lang="en-CA" sz="1600" i="1">
                            <a:latin typeface="Cambria Math" panose="02040503050406030204" pitchFamily="18" charset="0"/>
                          </a:rPr>
                        </m:ctrlPr>
                      </m:sSubPr>
                      <m:e>
                        <m:r>
                          <a:rPr lang="en-US" sz="1600" i="1">
                            <a:latin typeface="Cambria Math" panose="02040503050406030204" pitchFamily="18" charset="0"/>
                          </a:rPr>
                          <m:t>𝑞</m:t>
                        </m:r>
                      </m:e>
                      <m:sub>
                        <m:r>
                          <a:rPr lang="en-US" sz="1600" b="0" i="1" smtClean="0">
                            <a:latin typeface="Cambria Math" panose="02040503050406030204" pitchFamily="18" charset="0"/>
                          </a:rPr>
                          <m:t>𝑈</m:t>
                        </m:r>
                      </m:sub>
                    </m:sSub>
                  </m:oMath>
                </a14:m>
                <a:r>
                  <a:rPr lang="en-CA" sz="1600" dirty="0"/>
                  <a:t>(X</a:t>
                </a:r>
                <a:r>
                  <a:rPr lang="en-CA" sz="1600" dirty="0" smtClean="0"/>
                  <a:t>)] is termed as interval estimator. </a:t>
                </a:r>
              </a:p>
              <a:p>
                <a:pPr algn="just"/>
                <a:r>
                  <a:rPr lang="en-CA" sz="1600" dirty="0" smtClean="0"/>
                  <a:t>The interval estimator in combination with a confidence coefficient is commonly called a confidence interval. </a:t>
                </a:r>
              </a:p>
              <a:p>
                <a:pPr algn="just"/>
                <a:r>
                  <a:rPr lang="en-CA" sz="1600" dirty="0" smtClean="0"/>
                  <a:t>The confidence coefficient </a:t>
                </a:r>
                <a:r>
                  <a:rPr lang="en-CA" sz="1600" dirty="0"/>
                  <a:t>(1-</a:t>
                </a:r>
                <a:r>
                  <a:rPr lang="en-US" sz="1600" dirty="0">
                    <a:ea typeface="Cambria Math" panose="02040503050406030204" pitchFamily="18" charset="0"/>
                  </a:rPr>
                  <a:t> </a:t>
                </a:r>
                <a14:m>
                  <m:oMath xmlns:m="http://schemas.openxmlformats.org/officeDocument/2006/math">
                    <m:r>
                      <a:rPr lang="en-US" sz="1600" i="1">
                        <a:latin typeface="Cambria Math" panose="02040503050406030204" pitchFamily="18" charset="0"/>
                        <a:ea typeface="Cambria Math" panose="02040503050406030204" pitchFamily="18" charset="0"/>
                      </a:rPr>
                      <m:t>𝛼</m:t>
                    </m:r>
                  </m:oMath>
                </a14:m>
                <a:r>
                  <a:rPr lang="en-US" sz="1600" dirty="0"/>
                  <a:t>)x100% </a:t>
                </a:r>
                <a:r>
                  <a:rPr lang="en-CA" sz="1600" dirty="0" smtClean="0"/>
                  <a:t>can be interpreted as the frequency of times, in repeated sampling, that the interval will contain the target parameter q.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524000"/>
                <a:ext cx="7772400" cy="3849216"/>
              </a:xfrm>
              <a:blipFill rotWithShape="0">
                <a:blip r:embed="rId4"/>
                <a:stretch>
                  <a:fillRect l="-471" t="-475" r="-392"/>
                </a:stretch>
              </a:blipFill>
            </p:spPr>
            <p:txBody>
              <a:bodyPr/>
              <a:lstStyle/>
              <a:p>
                <a:r>
                  <a:rPr lang="en-CA">
                    <a:noFill/>
                  </a:rPr>
                  <a:t> </a:t>
                </a:r>
              </a:p>
            </p:txBody>
          </p:sp>
        </mc:Fallback>
      </mc:AlternateContent>
      <p:graphicFrame>
        <p:nvGraphicFramePr>
          <p:cNvPr id="5" name="Object 4"/>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351" name="Equation" r:id="rId5" imgW="114120" imgH="215640" progId="Equation.3">
                  <p:embed/>
                </p:oleObj>
              </mc:Choice>
              <mc:Fallback>
                <p:oleObj name="Equation" r:id="rId5"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352" name="Equation" r:id="rId7" imgW="114120" imgH="215640" progId="Equation.3">
                  <p:embed/>
                </p:oleObj>
              </mc:Choice>
              <mc:Fallback>
                <p:oleObj name="Equation" r:id="rId7"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8" name="Object 7"/>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353" name="Equation" r:id="rId8" imgW="114120" imgH="215640" progId="Equation.3">
                  <p:embed/>
                </p:oleObj>
              </mc:Choice>
              <mc:Fallback>
                <p:oleObj name="Equation" r:id="rId8"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9" name="Object 8"/>
          <p:cNvGraphicFramePr>
            <a:graphicFrameLocks noChangeAspect="1"/>
          </p:cNvGraphicFramePr>
          <p:nvPr>
            <p:extLst/>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6354" name="Equation" r:id="rId9" imgW="114120" imgH="215640" progId="Equation.3">
                  <p:embed/>
                </p:oleObj>
              </mc:Choice>
              <mc:Fallback>
                <p:oleObj name="Equation" r:id="rId9" imgW="114120" imgH="215640" progId="Equation.3">
                  <p:embed/>
                  <p:pic>
                    <p:nvPicPr>
                      <p:cNvPr id="0" name=""/>
                      <p:cNvPicPr/>
                      <p:nvPr/>
                    </p:nvPicPr>
                    <p:blipFill>
                      <a:blip r:embed="rId6"/>
                      <a:stretch>
                        <a:fillRect/>
                      </a:stretch>
                    </p:blipFill>
                    <p:spPr>
                      <a:xfrm>
                        <a:off x="4514850" y="3321050"/>
                        <a:ext cx="114300" cy="215900"/>
                      </a:xfrm>
                      <a:prstGeom prst="rect">
                        <a:avLst/>
                      </a:prstGeom>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421476639"/>
              </p:ext>
            </p:extLst>
          </p:nvPr>
        </p:nvGraphicFramePr>
        <p:xfrm>
          <a:off x="2544763" y="4354513"/>
          <a:ext cx="3519487" cy="436562"/>
        </p:xfrm>
        <a:graphic>
          <a:graphicData uri="http://schemas.openxmlformats.org/presentationml/2006/ole">
            <mc:AlternateContent xmlns:mc="http://schemas.openxmlformats.org/markup-compatibility/2006">
              <mc:Choice xmlns:v="urn:schemas-microsoft-com:vml" Requires="v">
                <p:oleObj spid="_x0000_s6355" name="Equation" r:id="rId10" imgW="1841400" imgH="228600" progId="Equation.3">
                  <p:embed/>
                </p:oleObj>
              </mc:Choice>
              <mc:Fallback>
                <p:oleObj name="Equation" r:id="rId10" imgW="1841400" imgH="228600" progId="Equation.3">
                  <p:embed/>
                  <p:pic>
                    <p:nvPicPr>
                      <p:cNvPr id="0" name=""/>
                      <p:cNvPicPr/>
                      <p:nvPr/>
                    </p:nvPicPr>
                    <p:blipFill>
                      <a:blip r:embed="rId11"/>
                      <a:stretch>
                        <a:fillRect/>
                      </a:stretch>
                    </p:blipFill>
                    <p:spPr>
                      <a:xfrm>
                        <a:off x="2544763" y="4354513"/>
                        <a:ext cx="3519487" cy="436562"/>
                      </a:xfrm>
                      <a:prstGeom prst="rect">
                        <a:avLst/>
                      </a:prstGeom>
                    </p:spPr>
                  </p:pic>
                </p:oleObj>
              </mc:Fallback>
            </mc:AlternateContent>
          </a:graphicData>
        </a:graphic>
      </p:graphicFrame>
    </p:spTree>
    <p:extLst>
      <p:ext uri="{BB962C8B-B14F-4D97-AF65-F5344CB8AC3E}">
        <p14:creationId xmlns:p14="http://schemas.microsoft.com/office/powerpoint/2010/main" val="180849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Confidence intervals interpretation</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524000"/>
                <a:ext cx="5038328" cy="3886200"/>
              </a:xfrm>
            </p:spPr>
            <p:txBody>
              <a:bodyPr/>
              <a:lstStyle/>
              <a:p>
                <a:r>
                  <a:rPr lang="en-US" dirty="0" smtClean="0"/>
                  <a:t>95% confidence interval means:</a:t>
                </a:r>
              </a:p>
              <a:p>
                <a:endParaRPr lang="en-US" dirty="0"/>
              </a:p>
              <a:p>
                <a:pPr marL="0" indent="0" algn="ctr">
                  <a:buNone/>
                </a:pPr>
                <a:r>
                  <a:rPr lang="en-US" dirty="0" smtClean="0"/>
                  <a:t>95% of similarly constructed confidence intervals will contain the true mean</a:t>
                </a:r>
              </a:p>
              <a:p>
                <a:pPr marL="0" indent="0" algn="ctr">
                  <a:buNone/>
                </a:pPr>
                <a:endParaRPr lang="en-US" dirty="0"/>
              </a:p>
              <a:p>
                <a:pPr marL="0" indent="0" algn="ctr">
                  <a:buNone/>
                </a:pPr>
                <a:endParaRPr lang="en-US" dirty="0" smtClean="0"/>
              </a:p>
              <a:p>
                <a:pPr marL="0" indent="0" algn="ctr">
                  <a:buNone/>
                </a:pPr>
                <a:r>
                  <a:rPr lang="en-US" strike="sngStrike" dirty="0" smtClean="0"/>
                  <a:t>The probability that the true mean lies between </a:t>
                </a:r>
                <a14:m>
                  <m:oMath xmlns:m="http://schemas.openxmlformats.org/officeDocument/2006/math">
                    <m:sSub>
                      <m:sSubPr>
                        <m:ctrlPr>
                          <a:rPr lang="en-US" i="1" strike="sngStrike">
                            <a:latin typeface="Cambria Math" panose="02040503050406030204" pitchFamily="18" charset="0"/>
                          </a:rPr>
                        </m:ctrlPr>
                      </m:sSubPr>
                      <m:e>
                        <m:r>
                          <a:rPr lang="en-US" i="1" strike="sngStrike">
                            <a:latin typeface="Cambria Math" panose="02040503050406030204" pitchFamily="18" charset="0"/>
                          </a:rPr>
                          <m:t>𝑞</m:t>
                        </m:r>
                      </m:e>
                      <m:sub>
                        <m:r>
                          <a:rPr lang="en-US" i="1" strike="sngStrike">
                            <a:latin typeface="Cambria Math" panose="02040503050406030204" pitchFamily="18" charset="0"/>
                          </a:rPr>
                          <m:t>𝐿</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and </a:t>
                </a:r>
                <a14:m>
                  <m:oMath xmlns:m="http://schemas.openxmlformats.org/officeDocument/2006/math">
                    <m:sSub>
                      <m:sSubPr>
                        <m:ctrlPr>
                          <a:rPr lang="en-CA" i="1" strike="sngStrike">
                            <a:latin typeface="Cambria Math" panose="02040503050406030204" pitchFamily="18" charset="0"/>
                          </a:rPr>
                        </m:ctrlPr>
                      </m:sSubPr>
                      <m:e>
                        <m:r>
                          <a:rPr lang="en-US" i="1" strike="sngStrike">
                            <a:latin typeface="Cambria Math" panose="02040503050406030204" pitchFamily="18" charset="0"/>
                          </a:rPr>
                          <m:t>𝑞</m:t>
                        </m:r>
                      </m:e>
                      <m:sub>
                        <m:r>
                          <a:rPr lang="en-US" b="0" i="1" strike="sngStrike" smtClean="0">
                            <a:latin typeface="Cambria Math" panose="02040503050406030204" pitchFamily="18" charset="0"/>
                          </a:rPr>
                          <m:t>𝑈</m:t>
                        </m:r>
                      </m:sub>
                    </m:sSub>
                  </m:oMath>
                </a14:m>
                <a:r>
                  <a:rPr lang="en-CA" strike="sngStrike" dirty="0"/>
                  <a:t>(</a:t>
                </a:r>
                <a14:m>
                  <m:oMath xmlns:m="http://schemas.openxmlformats.org/officeDocument/2006/math">
                    <m:r>
                      <a:rPr lang="en-US" i="1" strike="sngStrike">
                        <a:latin typeface="Cambria Math" panose="02040503050406030204" pitchFamily="18" charset="0"/>
                      </a:rPr>
                      <m:t>𝑥</m:t>
                    </m:r>
                  </m:oMath>
                </a14:m>
                <a:r>
                  <a:rPr lang="en-CA" strike="sngStrike" dirty="0"/>
                  <a:t>) </a:t>
                </a:r>
                <a:r>
                  <a:rPr lang="en-US" strike="sngStrike" dirty="0" smtClean="0"/>
                  <a:t>is 95%</a:t>
                </a:r>
                <a:endParaRPr lang="en-US" strike="sngStrike"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524000"/>
                <a:ext cx="5038328" cy="3886200"/>
              </a:xfrm>
              <a:blipFill rotWithShape="0">
                <a:blip r:embed="rId2"/>
                <a:stretch>
                  <a:fillRect l="-1332" t="-1097"/>
                </a:stretch>
              </a:blipFill>
            </p:spPr>
            <p:txBody>
              <a:bodyPr/>
              <a:lstStyle/>
              <a:p>
                <a:r>
                  <a:rPr lang="en-CA">
                    <a:noFill/>
                  </a:rPr>
                  <a:t> </a:t>
                </a:r>
              </a:p>
            </p:txBody>
          </p:sp>
        </mc:Fallback>
      </mc:AlternateContent>
      <p:pic>
        <p:nvPicPr>
          <p:cNvPr id="5" name="Picture 4"/>
          <p:cNvPicPr>
            <a:picLocks noChangeAspect="1"/>
          </p:cNvPicPr>
          <p:nvPr/>
        </p:nvPicPr>
        <p:blipFill>
          <a:blip r:embed="rId3"/>
          <a:stretch>
            <a:fillRect/>
          </a:stretch>
        </p:blipFill>
        <p:spPr>
          <a:xfrm>
            <a:off x="5580112" y="2089001"/>
            <a:ext cx="3443301" cy="2636143"/>
          </a:xfrm>
          <a:prstGeom prst="rect">
            <a:avLst/>
          </a:prstGeom>
        </p:spPr>
      </p:pic>
    </p:spTree>
    <p:extLst>
      <p:ext uri="{BB962C8B-B14F-4D97-AF65-F5344CB8AC3E}">
        <p14:creationId xmlns:p14="http://schemas.microsoft.com/office/powerpoint/2010/main" val="2788231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7630616" cy="914400"/>
          </a:xfrm>
        </p:spPr>
        <p:txBody>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smtClean="0"/>
              <a:t>unknown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523999"/>
                <a:ext cx="7772400" cy="4072489"/>
              </a:xfrm>
            </p:spPr>
            <p:txBody>
              <a:bodyPr/>
              <a:lstStyle/>
              <a:p>
                <a:pPr>
                  <a:lnSpc>
                    <a:spcPct val="150000"/>
                  </a:lnSpc>
                </a:pPr>
                <a:r>
                  <a:rPr lang="en-US" sz="1800" dirty="0"/>
                  <a:t>Empirical mean      </a:t>
                </a:r>
                <a:r>
                  <a:rPr lang="en-US" sz="1800" dirty="0" smtClean="0"/>
                  <a:t>                  </a:t>
                </a:r>
                <a:r>
                  <a:rPr lang="en-US" sz="1800" dirty="0"/>
                  <a:t>and</a:t>
                </a:r>
              </a:p>
              <a:p>
                <a:pPr>
                  <a:lnSpc>
                    <a:spcPct val="150000"/>
                  </a:lnSpc>
                </a:pPr>
                <a:r>
                  <a:rPr lang="en-US" sz="1800" dirty="0"/>
                  <a:t>Empirical standard deviation   </a:t>
                </a:r>
              </a:p>
              <a:p>
                <a:endParaRPr lang="en-US" sz="1800" dirty="0"/>
              </a:p>
              <a:p>
                <a:r>
                  <a:rPr lang="en-US" sz="1800" dirty="0" smtClean="0"/>
                  <a:t>Variable               </a:t>
                </a:r>
                <a:r>
                  <a:rPr lang="en-CA" sz="1800" kern="1200" dirty="0"/>
                  <a:t>has a Student's </a:t>
                </a:r>
                <a:r>
                  <a:rPr lang="en-CA" sz="1800" i="1" kern="1200" dirty="0"/>
                  <a:t>t</a:t>
                </a:r>
                <a:r>
                  <a:rPr lang="en-CA" sz="1800" kern="1200" dirty="0"/>
                  <a:t>-distribution with </a:t>
                </a:r>
                <a:r>
                  <a:rPr lang="en-CA" sz="1800" i="1" kern="1200" dirty="0"/>
                  <a:t>n</a:t>
                </a:r>
                <a:r>
                  <a:rPr lang="en-CA" sz="1800" kern="1200" dirty="0"/>
                  <a:t> − 1 </a:t>
                </a:r>
                <a:r>
                  <a:rPr lang="en-CA" sz="1800" kern="1200" dirty="0" smtClean="0"/>
                  <a:t/>
                </a:r>
                <a:br>
                  <a:rPr lang="en-CA" sz="1800" kern="1200" dirty="0" smtClean="0"/>
                </a:br>
                <a:endParaRPr lang="en-CA" sz="1800" kern="1200" dirty="0" smtClean="0"/>
              </a:p>
              <a:p>
                <a:pPr marL="0" indent="0">
                  <a:buNone/>
                </a:pPr>
                <a:r>
                  <a:rPr lang="en-CA" sz="1800" kern="1200" dirty="0" smtClean="0"/>
                  <a:t>    degrees </a:t>
                </a:r>
                <a:r>
                  <a:rPr lang="en-CA" sz="1800" kern="1200" dirty="0"/>
                  <a:t>of freedom</a:t>
                </a:r>
                <a:endParaRPr lang="en-US" sz="1800" dirty="0" smtClean="0"/>
              </a:p>
              <a:p>
                <a:endParaRPr lang="en-US" sz="1800" dirty="0" smtClean="0"/>
              </a:p>
              <a:p>
                <a:r>
                  <a:rPr lang="en-US" sz="1800" dirty="0" smtClean="0"/>
                  <a:t>We </a:t>
                </a:r>
                <a:r>
                  <a:rPr lang="en-US" sz="1800" dirty="0"/>
                  <a:t>denote by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𝑡</m:t>
                        </m:r>
                      </m:e>
                      <m:sub>
                        <m:r>
                          <a:rPr lang="en-US" sz="1800" i="1">
                            <a:latin typeface="Cambria Math" panose="02040503050406030204" pitchFamily="18" charset="0"/>
                          </a:rPr>
                          <m:t>𝑛</m:t>
                        </m:r>
                        <m:r>
                          <a:rPr lang="en-US" sz="1800" i="1">
                            <a:latin typeface="Cambria Math" panose="02040503050406030204" pitchFamily="18" charset="0"/>
                          </a:rPr>
                          <m:t>−1,1−</m:t>
                        </m:r>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sub>
                    </m:sSub>
                  </m:oMath>
                </a14:m>
                <a:r>
                  <a:rPr lang="en-US" sz="1800" dirty="0"/>
                  <a:t> to reflect the n-1 degrees of freedom and probability 1-</a:t>
                </a:r>
                <a14:m>
                  <m:oMath xmlns:m="http://schemas.openxmlformats.org/officeDocument/2006/math">
                    <m:r>
                      <a:rPr lang="en-US" sz="1800" i="1">
                        <a:latin typeface="Cambria Math" panose="02040503050406030204" pitchFamily="18" charset="0"/>
                        <a:ea typeface="Cambria Math" panose="02040503050406030204" pitchFamily="18" charset="0"/>
                      </a:rPr>
                      <m:t>𝛼</m:t>
                    </m:r>
                    <m:r>
                      <a:rPr lang="en-US" sz="1800" i="1">
                        <a:latin typeface="Cambria Math" panose="02040503050406030204" pitchFamily="18" charset="0"/>
                        <a:ea typeface="Cambria Math" panose="02040503050406030204" pitchFamily="18" charset="0"/>
                      </a:rPr>
                      <m:t>/2</m:t>
                    </m:r>
                  </m:oMath>
                </a14:m>
                <a:r>
                  <a:rPr lang="en-US" sz="1800" dirty="0" smtClean="0"/>
                  <a:t>. </a:t>
                </a:r>
                <a:endParaRPr lang="en-US" sz="1800" dirty="0"/>
              </a:p>
              <a:p>
                <a:endParaRPr lang="en-US" sz="1800" dirty="0" smtClean="0"/>
              </a:p>
              <a:p>
                <a:endParaRPr lang="en-US" sz="1800" dirty="0" smtClean="0"/>
              </a:p>
              <a:p>
                <a:pPr>
                  <a:lnSpc>
                    <a:spcPct val="150000"/>
                  </a:lnSpc>
                </a:pPr>
                <a:endParaRPr lang="en-US" sz="1800" dirty="0" smtClean="0"/>
              </a:p>
              <a:p>
                <a:pPr>
                  <a:lnSpc>
                    <a:spcPct val="150000"/>
                  </a:lnSpc>
                </a:pPr>
                <a:endParaRPr lang="en-US" sz="1800" dirty="0"/>
              </a:p>
              <a:p>
                <a:pPr>
                  <a:lnSpc>
                    <a:spcPct val="150000"/>
                  </a:lnSpc>
                </a:pPr>
                <a:r>
                  <a:rPr lang="en-US" sz="1800" dirty="0" smtClean="0"/>
                  <a:t>the (1-</a:t>
                </a:r>
                <a14:m>
                  <m:oMath xmlns:m="http://schemas.openxmlformats.org/officeDocument/2006/math">
                    <m:r>
                      <a:rPr lang="en-US" sz="1800" i="1" smtClean="0">
                        <a:latin typeface="Cambria Math" panose="02040503050406030204" pitchFamily="18" charset="0"/>
                        <a:ea typeface="Cambria Math" panose="02040503050406030204" pitchFamily="18" charset="0"/>
                      </a:rPr>
                      <m:t>𝛼</m:t>
                    </m:r>
                    <m:r>
                      <a:rPr lang="en-US" sz="1800" b="0" i="1" smtClean="0">
                        <a:latin typeface="Cambria Math" panose="02040503050406030204" pitchFamily="18" charset="0"/>
                        <a:ea typeface="Cambria Math" panose="02040503050406030204" pitchFamily="18" charset="0"/>
                      </a:rPr>
                      <m:t>)</m:t>
                    </m:r>
                  </m:oMath>
                </a14:m>
                <a:r>
                  <a:rPr lang="en-US" sz="1800" dirty="0" smtClean="0"/>
                  <a:t> x 100% confidence</a:t>
                </a: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523999"/>
                <a:ext cx="7772400" cy="4072489"/>
              </a:xfrm>
              <a:blipFill rotWithShape="0">
                <a:blip r:embed="rId4"/>
                <a:stretch>
                  <a:fillRect l="-706" b="-29940"/>
                </a:stretch>
              </a:blipFill>
            </p:spPr>
            <p:txBody>
              <a:bodyPr/>
              <a:lstStyle/>
              <a:p>
                <a:r>
                  <a:rPr lang="en-CA">
                    <a:noFill/>
                  </a:rPr>
                  <a:t> </a:t>
                </a:r>
              </a:p>
            </p:txBody>
          </p:sp>
        </mc:Fallback>
      </mc:AlternateContent>
      <p:pic>
        <p:nvPicPr>
          <p:cNvPr id="5" name="Picture 4"/>
          <p:cNvPicPr>
            <a:picLocks noChangeAspect="1"/>
          </p:cNvPicPr>
          <p:nvPr/>
        </p:nvPicPr>
        <p:blipFill>
          <a:blip r:embed="rId5"/>
          <a:stretch>
            <a:fillRect/>
          </a:stretch>
        </p:blipFill>
        <p:spPr>
          <a:xfrm>
            <a:off x="3185788" y="1458319"/>
            <a:ext cx="1315320" cy="647799"/>
          </a:xfrm>
          <a:prstGeom prst="rect">
            <a:avLst/>
          </a:prstGeom>
        </p:spPr>
      </p:pic>
      <p:pic>
        <p:nvPicPr>
          <p:cNvPr id="6" name="Picture 5"/>
          <p:cNvPicPr>
            <a:picLocks noChangeAspect="1"/>
          </p:cNvPicPr>
          <p:nvPr/>
        </p:nvPicPr>
        <p:blipFill>
          <a:blip r:embed="rId6"/>
          <a:stretch>
            <a:fillRect/>
          </a:stretch>
        </p:blipFill>
        <p:spPr>
          <a:xfrm>
            <a:off x="4579351" y="1903912"/>
            <a:ext cx="2650923" cy="733000"/>
          </a:xfrm>
          <a:prstGeom prst="rect">
            <a:avLst/>
          </a:prstGeom>
        </p:spPr>
      </p:pic>
      <p:graphicFrame>
        <p:nvGraphicFramePr>
          <p:cNvPr id="11" name="Object 10"/>
          <p:cNvGraphicFramePr>
            <a:graphicFrameLocks noChangeAspect="1"/>
          </p:cNvGraphicFramePr>
          <p:nvPr>
            <p:extLst/>
          </p:nvPr>
        </p:nvGraphicFramePr>
        <p:xfrm>
          <a:off x="2164263" y="2471501"/>
          <a:ext cx="1021525" cy="945343"/>
        </p:xfrm>
        <a:graphic>
          <a:graphicData uri="http://schemas.openxmlformats.org/presentationml/2006/ole">
            <mc:AlternateContent xmlns:mc="http://schemas.openxmlformats.org/markup-compatibility/2006">
              <mc:Choice xmlns:v="urn:schemas-microsoft-com:vml" Requires="v">
                <p:oleObj spid="_x0000_s18440" name="Equation" r:id="rId7" imgW="393480" imgH="634680" progId="Equation.3">
                  <p:embed/>
                </p:oleObj>
              </mc:Choice>
              <mc:Fallback>
                <p:oleObj name="Equation" r:id="rId7" imgW="393480" imgH="634680" progId="Equation.3">
                  <p:embed/>
                  <p:pic>
                    <p:nvPicPr>
                      <p:cNvPr id="0" name=""/>
                      <p:cNvPicPr/>
                      <p:nvPr/>
                    </p:nvPicPr>
                    <p:blipFill>
                      <a:blip r:embed="rId8"/>
                      <a:stretch>
                        <a:fillRect/>
                      </a:stretch>
                    </p:blipFill>
                    <p:spPr>
                      <a:xfrm>
                        <a:off x="2164263" y="2471501"/>
                        <a:ext cx="1021525" cy="945343"/>
                      </a:xfrm>
                      <a:prstGeom prst="rect">
                        <a:avLst/>
                      </a:prstGeom>
                    </p:spPr>
                  </p:pic>
                </p:oleObj>
              </mc:Fallback>
            </mc:AlternateContent>
          </a:graphicData>
        </a:graphic>
      </p:graphicFrame>
    </p:spTree>
    <p:extLst>
      <p:ext uri="{BB962C8B-B14F-4D97-AF65-F5344CB8AC3E}">
        <p14:creationId xmlns:p14="http://schemas.microsoft.com/office/powerpoint/2010/main" val="75438779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51520" y="255157"/>
            <a:ext cx="7774632" cy="914400"/>
          </a:xfrm>
        </p:spPr>
        <p:txBody>
          <a:bodyPr/>
          <a:lstStyle/>
          <a:p>
            <a:r>
              <a:rPr lang="en-US" dirty="0"/>
              <a:t>Confidence interval for the mean of Normal distribution with </a:t>
            </a:r>
            <a:r>
              <a:rPr lang="el-GR" dirty="0">
                <a:latin typeface="Calibri" panose="020F0502020204030204" pitchFamily="34" charset="0"/>
                <a:cs typeface="Calibri" panose="020F0502020204030204" pitchFamily="34" charset="0"/>
              </a:rPr>
              <a:t>σ</a:t>
            </a:r>
            <a:r>
              <a:rPr lang="en-US" dirty="0">
                <a:latin typeface="Calibri" panose="020F0502020204030204" pitchFamily="34" charset="0"/>
                <a:cs typeface="Calibri" panose="020F0502020204030204" pitchFamily="34" charset="0"/>
              </a:rPr>
              <a:t> </a:t>
            </a:r>
            <a:r>
              <a:rPr lang="en-US" dirty="0" smtClean="0"/>
              <a:t>unknown, cont.</a:t>
            </a:r>
            <a:endParaRPr lang="en-CA" dirty="0"/>
          </a:p>
        </p:txBody>
      </p:sp>
      <p:graphicFrame>
        <p:nvGraphicFramePr>
          <p:cNvPr id="4" name="Content Placeholder 3"/>
          <p:cNvGraphicFramePr>
            <a:graphicFrameLocks noGrp="1" noChangeAspect="1"/>
          </p:cNvGraphicFramePr>
          <p:nvPr>
            <p:ph idx="1"/>
            <p:extLst/>
          </p:nvPr>
        </p:nvGraphicFramePr>
        <p:xfrm>
          <a:off x="827584" y="3330671"/>
          <a:ext cx="4103688" cy="719137"/>
        </p:xfrm>
        <a:graphic>
          <a:graphicData uri="http://schemas.openxmlformats.org/presentationml/2006/ole">
            <mc:AlternateContent xmlns:mc="http://schemas.openxmlformats.org/markup-compatibility/2006">
              <mc:Choice xmlns:v="urn:schemas-microsoft-com:vml" Requires="v">
                <p:oleObj spid="_x0000_s19476" name="Equation" r:id="rId3" imgW="2463480" imgH="431640" progId="Equation.3">
                  <p:embed/>
                </p:oleObj>
              </mc:Choice>
              <mc:Fallback>
                <p:oleObj name="Equation" r:id="rId3" imgW="2463480" imgH="431640" progId="Equation.3">
                  <p:embed/>
                  <p:pic>
                    <p:nvPicPr>
                      <p:cNvPr id="0" name=""/>
                      <p:cNvPicPr/>
                      <p:nvPr/>
                    </p:nvPicPr>
                    <p:blipFill>
                      <a:blip r:embed="rId4"/>
                      <a:stretch>
                        <a:fillRect/>
                      </a:stretch>
                    </p:blipFill>
                    <p:spPr>
                      <a:xfrm>
                        <a:off x="827584" y="3330671"/>
                        <a:ext cx="4103688" cy="719137"/>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4416425" y="4545013"/>
          <a:ext cx="3984625" cy="793750"/>
        </p:xfrm>
        <a:graphic>
          <a:graphicData uri="http://schemas.openxmlformats.org/presentationml/2006/ole">
            <mc:AlternateContent xmlns:mc="http://schemas.openxmlformats.org/markup-compatibility/2006">
              <mc:Choice xmlns:v="urn:schemas-microsoft-com:vml" Requires="v">
                <p:oleObj spid="_x0000_s19477" name="Equation" r:id="rId5" imgW="1676160" imgH="431640" progId="Equation.3">
                  <p:embed/>
                </p:oleObj>
              </mc:Choice>
              <mc:Fallback>
                <p:oleObj name="Equation" r:id="rId5" imgW="1676160" imgH="431640" progId="Equation.3">
                  <p:embed/>
                  <p:pic>
                    <p:nvPicPr>
                      <p:cNvPr id="0" name=""/>
                      <p:cNvPicPr/>
                      <p:nvPr/>
                    </p:nvPicPr>
                    <p:blipFill>
                      <a:blip r:embed="rId6"/>
                      <a:stretch>
                        <a:fillRect/>
                      </a:stretch>
                    </p:blipFill>
                    <p:spPr>
                      <a:xfrm>
                        <a:off x="4416425" y="4545013"/>
                        <a:ext cx="3984625" cy="793750"/>
                      </a:xfrm>
                      <a:prstGeom prst="rect">
                        <a:avLst/>
                      </a:prstGeom>
                    </p:spPr>
                  </p:pic>
                </p:oleObj>
              </mc:Fallback>
            </mc:AlternateContent>
          </a:graphicData>
        </a:graphic>
      </p:graphicFrame>
      <p:graphicFrame>
        <p:nvGraphicFramePr>
          <p:cNvPr id="6" name="Object 5"/>
          <p:cNvGraphicFramePr>
            <a:graphicFrameLocks noChangeAspect="1"/>
          </p:cNvGraphicFramePr>
          <p:nvPr>
            <p:extLst/>
          </p:nvPr>
        </p:nvGraphicFramePr>
        <p:xfrm>
          <a:off x="887033" y="1694741"/>
          <a:ext cx="4602310" cy="1162543"/>
        </p:xfrm>
        <a:graphic>
          <a:graphicData uri="http://schemas.openxmlformats.org/presentationml/2006/ole">
            <mc:AlternateContent xmlns:mc="http://schemas.openxmlformats.org/markup-compatibility/2006">
              <mc:Choice xmlns:v="urn:schemas-microsoft-com:vml" Requires="v">
                <p:oleObj spid="_x0000_s19478" name="Equation" r:id="rId7" imgW="2336760" imgH="685800" progId="Equation.3">
                  <p:embed/>
                </p:oleObj>
              </mc:Choice>
              <mc:Fallback>
                <p:oleObj name="Equation" r:id="rId7" imgW="2336760" imgH="685800" progId="Equation.3">
                  <p:embed/>
                  <p:pic>
                    <p:nvPicPr>
                      <p:cNvPr id="0" name=""/>
                      <p:cNvPicPr/>
                      <p:nvPr/>
                    </p:nvPicPr>
                    <p:blipFill>
                      <a:blip r:embed="rId8"/>
                      <a:stretch>
                        <a:fillRect/>
                      </a:stretch>
                    </p:blipFill>
                    <p:spPr>
                      <a:xfrm>
                        <a:off x="887033" y="1694741"/>
                        <a:ext cx="4602310" cy="1162543"/>
                      </a:xfrm>
                      <a:prstGeom prst="rect">
                        <a:avLst/>
                      </a:prstGeom>
                    </p:spPr>
                  </p:pic>
                </p:oleObj>
              </mc:Fallback>
            </mc:AlternateContent>
          </a:graphicData>
        </a:graphic>
      </p:graphicFrame>
      <p:sp>
        <p:nvSpPr>
          <p:cNvPr id="9" name="Rectangle 8"/>
          <p:cNvSpPr/>
          <p:nvPr/>
        </p:nvSpPr>
        <p:spPr>
          <a:xfrm>
            <a:off x="858433" y="4725144"/>
            <a:ext cx="3498137" cy="369332"/>
          </a:xfrm>
          <a:prstGeom prst="rect">
            <a:avLst/>
          </a:prstGeom>
        </p:spPr>
        <p:txBody>
          <a:bodyPr wrap="none">
            <a:spAutoFit/>
          </a:bodyPr>
          <a:lstStyle/>
          <a:p>
            <a:r>
              <a:rPr lang="en-CA" dirty="0" smtClean="0">
                <a:solidFill>
                  <a:srgbClr val="222222"/>
                </a:solidFill>
                <a:latin typeface="Arial" panose="020B0604020202020204" pitchFamily="34" charset="0"/>
              </a:rPr>
              <a:t>A 95%</a:t>
            </a:r>
            <a:r>
              <a:rPr lang="en-CA" dirty="0">
                <a:solidFill>
                  <a:srgbClr val="222222"/>
                </a:solidFill>
                <a:latin typeface="Arial" panose="020B0604020202020204" pitchFamily="34" charset="0"/>
              </a:rPr>
              <a:t> </a:t>
            </a:r>
            <a:r>
              <a:rPr lang="en-CA" dirty="0">
                <a:solidFill>
                  <a:srgbClr val="0B0080"/>
                </a:solidFill>
                <a:latin typeface="Arial" panose="020B0604020202020204" pitchFamily="34" charset="0"/>
                <a:hlinkClick r:id="rId9" tooltip="Confidence interval"/>
              </a:rPr>
              <a:t>confidence interval</a:t>
            </a:r>
            <a:r>
              <a:rPr lang="en-CA" dirty="0">
                <a:solidFill>
                  <a:srgbClr val="222222"/>
                </a:solidFill>
                <a:latin typeface="Arial" panose="020B0604020202020204" pitchFamily="34" charset="0"/>
              </a:rPr>
              <a:t> for </a:t>
            </a:r>
            <a:r>
              <a:rPr lang="en-CA" dirty="0" smtClean="0">
                <a:solidFill>
                  <a:srgbClr val="222222"/>
                </a:solidFill>
                <a:latin typeface="Arial" panose="020B0604020202020204" pitchFamily="34" charset="0"/>
              </a:rPr>
              <a:t>μ: </a:t>
            </a:r>
            <a:endParaRPr lang="en-CA" dirty="0"/>
          </a:p>
        </p:txBody>
      </p:sp>
    </p:spTree>
    <p:extLst>
      <p:ext uri="{BB962C8B-B14F-4D97-AF65-F5344CB8AC3E}">
        <p14:creationId xmlns:p14="http://schemas.microsoft.com/office/powerpoint/2010/main" val="25544926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GUM-base approach</a:t>
            </a:r>
            <a:br>
              <a:rPr lang="en-US" dirty="0" smtClean="0"/>
            </a:br>
            <a:r>
              <a:rPr lang="en-US" dirty="0" smtClean="0"/>
              <a:t>Types of uncertainty</a:t>
            </a:r>
            <a:endParaRPr lang="en-CA" dirty="0"/>
          </a:p>
        </p:txBody>
      </p:sp>
      <p:sp>
        <p:nvSpPr>
          <p:cNvPr id="3" name="Content Placeholder 2"/>
          <p:cNvSpPr>
            <a:spLocks noGrp="1"/>
          </p:cNvSpPr>
          <p:nvPr>
            <p:ph idx="1"/>
          </p:nvPr>
        </p:nvSpPr>
        <p:spPr>
          <a:xfrm>
            <a:off x="685800" y="1524000"/>
            <a:ext cx="7990656" cy="3886200"/>
          </a:xfrm>
        </p:spPr>
        <p:txBody>
          <a:bodyPr/>
          <a:lstStyle/>
          <a:p>
            <a:r>
              <a:rPr lang="en-US" altLang="en-US" dirty="0"/>
              <a:t>An </a:t>
            </a:r>
            <a:r>
              <a:rPr lang="en-US" altLang="en-US" u="sng" dirty="0"/>
              <a:t>error</a:t>
            </a:r>
            <a:r>
              <a:rPr lang="en-US" altLang="en-US" dirty="0"/>
              <a:t> </a:t>
            </a:r>
            <a:r>
              <a:rPr lang="en-US" altLang="en-US" dirty="0">
                <a:sym typeface="Symbol" panose="05050102010706020507" pitchFamily="18" charset="2"/>
              </a:rPr>
              <a:t> </a:t>
            </a:r>
            <a:r>
              <a:rPr lang="en-US" altLang="en-US" dirty="0" smtClean="0">
                <a:sym typeface="Symbol" panose="05050102010706020507" pitchFamily="18" charset="2"/>
              </a:rPr>
              <a:t>= </a:t>
            </a:r>
            <a:r>
              <a:rPr lang="en-CA" altLang="en-US" dirty="0" smtClean="0">
                <a:sym typeface="Symbol" panose="05050102010706020507" pitchFamily="18" charset="2"/>
              </a:rPr>
              <a:t>measured value– </a:t>
            </a:r>
            <a:r>
              <a:rPr lang="en-CA" altLang="en-US" dirty="0">
                <a:sym typeface="Symbol" panose="05050102010706020507" pitchFamily="18" charset="2"/>
              </a:rPr>
              <a:t>“true” value of density</a:t>
            </a:r>
          </a:p>
          <a:p>
            <a:r>
              <a:rPr lang="en-US" altLang="en-US" dirty="0" smtClean="0">
                <a:sym typeface="Symbol" panose="05050102010706020507" pitchFamily="18" charset="2"/>
              </a:rPr>
              <a:t>An </a:t>
            </a:r>
            <a:r>
              <a:rPr lang="en-US" altLang="en-US" u="sng" dirty="0">
                <a:sym typeface="Symbol" panose="05050102010706020507" pitchFamily="18" charset="2"/>
              </a:rPr>
              <a:t>uncertainty</a:t>
            </a:r>
            <a:r>
              <a:rPr lang="en-US" altLang="en-US" dirty="0">
                <a:sym typeface="Symbol" panose="05050102010706020507" pitchFamily="18" charset="2"/>
              </a:rPr>
              <a:t> u is an estimate of an interval u that should contain </a:t>
            </a:r>
            <a:r>
              <a:rPr lang="en-US" altLang="en-US" dirty="0" smtClean="0">
                <a:sym typeface="Symbol" panose="05050102010706020507" pitchFamily="18" charset="2"/>
              </a:rPr>
              <a:t>an error. </a:t>
            </a:r>
            <a:endParaRPr lang="en-US" altLang="en-US" dirty="0"/>
          </a:p>
          <a:p>
            <a:endParaRPr lang="en-US" altLang="en-US" sz="800" dirty="0"/>
          </a:p>
          <a:p>
            <a:pPr>
              <a:lnSpc>
                <a:spcPct val="90000"/>
              </a:lnSpc>
            </a:pPr>
            <a:r>
              <a:rPr lang="en-US" altLang="en-US" sz="1800" dirty="0"/>
              <a:t>GUM  </a:t>
            </a:r>
            <a:r>
              <a:rPr lang="en-US" altLang="en-US" sz="1800" u="sng" dirty="0"/>
              <a:t>categorization </a:t>
            </a:r>
            <a:r>
              <a:rPr lang="en-US" altLang="en-US" sz="1800" dirty="0" smtClean="0"/>
              <a:t>:</a:t>
            </a:r>
            <a:endParaRPr lang="en-US" altLang="en-US" sz="1800" dirty="0"/>
          </a:p>
          <a:p>
            <a:pPr lvl="1">
              <a:lnSpc>
                <a:spcPct val="90000"/>
              </a:lnSpc>
            </a:pPr>
            <a:r>
              <a:rPr lang="en-US" altLang="en-US" dirty="0"/>
              <a:t>Type </a:t>
            </a:r>
            <a:r>
              <a:rPr lang="en-US" altLang="en-US" dirty="0" smtClean="0"/>
              <a:t>A:</a:t>
            </a:r>
            <a:r>
              <a:rPr lang="en-US" altLang="en-US" dirty="0" smtClean="0">
                <a:sym typeface="Symbol" panose="05050102010706020507" pitchFamily="18" charset="2"/>
              </a:rPr>
              <a:t> </a:t>
            </a:r>
            <a:r>
              <a:rPr lang="en-US" altLang="en-US" dirty="0">
                <a:sym typeface="Symbol" panose="05050102010706020507" pitchFamily="18" charset="2"/>
              </a:rPr>
              <a:t>“method of evaluation of uncertainty by the statistical analysis of series of observations”</a:t>
            </a:r>
          </a:p>
          <a:p>
            <a:pPr lvl="1">
              <a:lnSpc>
                <a:spcPct val="90000"/>
              </a:lnSpc>
            </a:pPr>
            <a:r>
              <a:rPr lang="en-US" altLang="en-US" dirty="0">
                <a:sym typeface="Symbol" panose="05050102010706020507" pitchFamily="18" charset="2"/>
              </a:rPr>
              <a:t>Type </a:t>
            </a:r>
            <a:r>
              <a:rPr lang="en-US" altLang="en-US" dirty="0" smtClean="0">
                <a:sym typeface="Symbol" panose="05050102010706020507" pitchFamily="18" charset="2"/>
              </a:rPr>
              <a:t>B: </a:t>
            </a:r>
            <a:r>
              <a:rPr lang="en-US" altLang="en-US" dirty="0">
                <a:sym typeface="Symbol" panose="05050102010706020507" pitchFamily="18" charset="2"/>
              </a:rPr>
              <a:t>“method of evaluation of uncertainty by means other than the statistical analysis of series of observations”</a:t>
            </a:r>
          </a:p>
          <a:p>
            <a:endParaRPr lang="en-US" altLang="en-US" dirty="0"/>
          </a:p>
          <a:p>
            <a:endParaRPr lang="en-CA"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221088"/>
            <a:ext cx="2937971"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976507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Expended Uncertainty</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Uncertainty</a:t>
                </a:r>
              </a:p>
              <a:p>
                <a:pPr lvl="1"/>
                <a:r>
                  <a:rPr lang="en-US" dirty="0" smtClean="0"/>
                  <a:t>Systematic (bias) </a:t>
                </a:r>
                <a:r>
                  <a:rPr lang="en-US" i="1" dirty="0" err="1" smtClean="0"/>
                  <a:t>b</a:t>
                </a:r>
                <a:r>
                  <a:rPr lang="en-US" i="1" baseline="-25000" dirty="0" err="1" smtClean="0"/>
                  <a:t>x</a:t>
                </a:r>
                <a:endParaRPr lang="en-US" i="1" baseline="-25000" dirty="0" smtClean="0"/>
              </a:p>
              <a:p>
                <a:pPr lvl="1"/>
                <a:r>
                  <a:rPr lang="en-US" dirty="0" smtClean="0"/>
                  <a:t>Random (standard deviation): </a:t>
                </a:r>
                <a:r>
                  <a:rPr lang="en-US" i="1" dirty="0" err="1" smtClean="0"/>
                  <a:t>s</a:t>
                </a:r>
                <a:r>
                  <a:rPr lang="en-US" i="1" baseline="-25000" dirty="0" err="1" smtClean="0"/>
                  <a:t>x</a:t>
                </a:r>
                <a:endParaRPr lang="en-US" i="1" baseline="-25000" dirty="0" smtClean="0"/>
              </a:p>
              <a:p>
                <a:r>
                  <a:rPr lang="en-US" dirty="0" smtClean="0"/>
                  <a:t>Uncertainty can be defined as</a:t>
                </a:r>
              </a:p>
              <a:p>
                <a:pPr lvl="1"/>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𝑥</m:t>
                        </m:r>
                      </m:sub>
                      <m:sup>
                        <m:r>
                          <a:rPr lang="en-US" b="0" i="1" smtClean="0">
                            <a:latin typeface="Cambria Math" panose="02040503050406030204" pitchFamily="18" charset="0"/>
                          </a:rPr>
                          <m:t>2</m:t>
                        </m:r>
                      </m:sup>
                    </m:sSubSup>
                    <m:r>
                      <a:rPr lang="en-US"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𝑏</m:t>
                        </m:r>
                      </m:e>
                      <m:sub>
                        <m:r>
                          <a:rPr lang="en-US" i="1">
                            <a:latin typeface="Cambria Math" panose="02040503050406030204" pitchFamily="18" charset="0"/>
                          </a:rPr>
                          <m:t>𝑥</m:t>
                        </m:r>
                      </m:sub>
                      <m:sup>
                        <m:r>
                          <a:rPr lang="en-US" i="1">
                            <a:latin typeface="Cambria Math" panose="02040503050406030204" pitchFamily="18" charset="0"/>
                          </a:rPr>
                          <m:t>2</m:t>
                        </m:r>
                      </m:sup>
                    </m:sSubSup>
                  </m:oMath>
                </a14:m>
                <a:r>
                  <a:rPr lang="en-US" dirty="0" smtClean="0"/>
                  <a:t>+</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𝑠</m:t>
                        </m:r>
                      </m:e>
                      <m:sub>
                        <m:r>
                          <a:rPr lang="en-US" i="1">
                            <a:latin typeface="Cambria Math" panose="02040503050406030204" pitchFamily="18" charset="0"/>
                          </a:rPr>
                          <m:t>𝑥</m:t>
                        </m:r>
                      </m:sub>
                      <m:sup>
                        <m:r>
                          <a:rPr lang="en-US" i="1">
                            <a:latin typeface="Cambria Math" panose="02040503050406030204" pitchFamily="18" charset="0"/>
                          </a:rPr>
                          <m:t>2</m:t>
                        </m:r>
                      </m:sup>
                    </m:sSubSup>
                  </m:oMath>
                </a14:m>
                <a:endParaRPr lang="en-US" dirty="0"/>
              </a:p>
              <a:p>
                <a:pPr lvl="1"/>
                <a:endParaRPr lang="en-US" dirty="0" smtClean="0"/>
              </a:p>
              <a:p>
                <a:pPr lvl="1"/>
                <a:endParaRPr lang="en-US" dirty="0"/>
              </a:p>
              <a:p>
                <a:r>
                  <a:rPr lang="en-US" dirty="0" smtClean="0"/>
                  <a:t>Expended uncertainty is </a:t>
                </a:r>
                <a:br>
                  <a:rPr lang="en-US" dirty="0" smtClean="0"/>
                </a:br>
                <a:r>
                  <a:rPr lang="en-US" dirty="0" smtClean="0"/>
                  <a:t>defined as</a:t>
                </a:r>
              </a:p>
              <a:p>
                <a:pPr lvl="1"/>
                <a14:m>
                  <m:oMath xmlns:m="http://schemas.openxmlformats.org/officeDocument/2006/math">
                    <m:r>
                      <a:rPr lang="en-US" b="0" i="1" smtClean="0">
                        <a:latin typeface="Cambria Math" panose="02040503050406030204" pitchFamily="18" charset="0"/>
                      </a:rPr>
                      <m:t>𝑈</m:t>
                    </m:r>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sSub>
                      <m:sSubPr>
                        <m:ctrlPr>
                          <a:rPr lang="en-US" i="1">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63" t="-1097"/>
                </a:stretch>
              </a:blipFill>
            </p:spPr>
            <p:txBody>
              <a:bodyPr/>
              <a:lstStyle/>
              <a:p>
                <a:r>
                  <a:rPr lang="en-CA">
                    <a:noFill/>
                  </a:rPr>
                  <a:t> </a:t>
                </a:r>
              </a:p>
            </p:txBody>
          </p:sp>
        </mc:Fallback>
      </mc:AlternateContent>
      <p:pic>
        <p:nvPicPr>
          <p:cNvPr id="11" name="Picture 6" descr="https://upload.wikimedia.org/wikipedia/commons/thumb/a/a9/Empirical_Rule.PNG/350px-Empirical_Ru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2859409"/>
            <a:ext cx="3829868" cy="277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4834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457200" y="457200"/>
            <a:ext cx="8229600" cy="838200"/>
          </a:xfrm>
        </p:spPr>
        <p:txBody>
          <a:bodyPr/>
          <a:lstStyle/>
          <a:p>
            <a:r>
              <a:rPr lang="en-US" altLang="en-US" dirty="0" smtClean="0"/>
              <a:t>Definitions</a:t>
            </a:r>
          </a:p>
        </p:txBody>
      </p:sp>
      <p:sp>
        <p:nvSpPr>
          <p:cNvPr id="218115" name="Rectangle 3"/>
          <p:cNvSpPr>
            <a:spLocks noGrp="1" noChangeArrowheads="1"/>
          </p:cNvSpPr>
          <p:nvPr>
            <p:ph type="body" idx="1"/>
          </p:nvPr>
        </p:nvSpPr>
        <p:spPr>
          <a:xfrm>
            <a:off x="381000" y="1524000"/>
            <a:ext cx="8305800" cy="4724400"/>
          </a:xfrm>
        </p:spPr>
        <p:txBody>
          <a:bodyPr/>
          <a:lstStyle/>
          <a:p>
            <a:pPr>
              <a:lnSpc>
                <a:spcPct val="80000"/>
              </a:lnSpc>
            </a:pPr>
            <a:r>
              <a:rPr lang="en-US" altLang="en-US" dirty="0" smtClean="0"/>
              <a:t>Standard uncertainty</a:t>
            </a:r>
          </a:p>
          <a:p>
            <a:pPr lvl="1">
              <a:lnSpc>
                <a:spcPct val="80000"/>
              </a:lnSpc>
            </a:pPr>
            <a:r>
              <a:rPr lang="en-US" altLang="en-US" dirty="0" smtClean="0"/>
              <a:t>uncertainty of the result of a single type of measurement includes Type A and/or Type B uncertainties</a:t>
            </a:r>
          </a:p>
          <a:p>
            <a:pPr marL="457200" lvl="1" indent="0">
              <a:lnSpc>
                <a:spcPct val="80000"/>
              </a:lnSpc>
              <a:buNone/>
            </a:pPr>
            <a:endParaRPr lang="en-US" altLang="en-US" dirty="0" smtClean="0"/>
          </a:p>
          <a:p>
            <a:pPr>
              <a:lnSpc>
                <a:spcPct val="80000"/>
              </a:lnSpc>
            </a:pPr>
            <a:r>
              <a:rPr lang="en-US" altLang="en-US" dirty="0" smtClean="0"/>
              <a:t>Expanded uncertainty</a:t>
            </a:r>
          </a:p>
          <a:p>
            <a:pPr lvl="1">
              <a:lnSpc>
                <a:spcPct val="80000"/>
              </a:lnSpc>
            </a:pPr>
            <a:r>
              <a:rPr lang="en-US" altLang="en-US" dirty="0" smtClean="0"/>
              <a:t>the standard uncertainty multiplied by a coverage factor</a:t>
            </a:r>
          </a:p>
          <a:p>
            <a:pPr lvl="1">
              <a:lnSpc>
                <a:spcPct val="80000"/>
              </a:lnSpc>
            </a:pPr>
            <a:endParaRPr lang="en-US" altLang="en-US" dirty="0"/>
          </a:p>
          <a:p>
            <a:pPr>
              <a:lnSpc>
                <a:spcPct val="80000"/>
              </a:lnSpc>
            </a:pPr>
            <a:r>
              <a:rPr lang="en-US" altLang="en-US" dirty="0" smtClean="0"/>
              <a:t>Standard </a:t>
            </a:r>
            <a:r>
              <a:rPr lang="en-US" altLang="en-US" dirty="0"/>
              <a:t>error SE </a:t>
            </a:r>
            <a:endParaRPr lang="en-US" altLang="en-US" dirty="0" smtClean="0"/>
          </a:p>
          <a:p>
            <a:pPr lvl="1">
              <a:lnSpc>
                <a:spcPct val="80000"/>
              </a:lnSpc>
            </a:pPr>
            <a:r>
              <a:rPr lang="en-US" altLang="en-US" dirty="0" smtClean="0"/>
              <a:t>Standard deviation of the sample statistics</a:t>
            </a:r>
          </a:p>
          <a:p>
            <a:pPr>
              <a:lnSpc>
                <a:spcPct val="80000"/>
              </a:lnSpc>
            </a:pPr>
            <a:endParaRPr lang="en-US" altLang="en-US" sz="2400" dirty="0" smtClean="0"/>
          </a:p>
        </p:txBody>
      </p:sp>
    </p:spTree>
    <p:extLst>
      <p:ext uri="{BB962C8B-B14F-4D97-AF65-F5344CB8AC3E}">
        <p14:creationId xmlns:p14="http://schemas.microsoft.com/office/powerpoint/2010/main" val="7012454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982544" cy="914400"/>
          </a:xfrm>
        </p:spPr>
        <p:txBody>
          <a:bodyPr/>
          <a:lstStyle/>
          <a:p>
            <a:r>
              <a:rPr lang="en-US" dirty="0" smtClean="0"/>
              <a:t>Uncertainty evaluation in instrumentation, processing and data analysis</a:t>
            </a:r>
            <a:endParaRPr lang="en-CA" dirty="0"/>
          </a:p>
        </p:txBody>
      </p:sp>
      <p:sp>
        <p:nvSpPr>
          <p:cNvPr id="3" name="Content Placeholder 2"/>
          <p:cNvSpPr>
            <a:spLocks noGrp="1"/>
          </p:cNvSpPr>
          <p:nvPr>
            <p:ph idx="1"/>
          </p:nvPr>
        </p:nvSpPr>
        <p:spPr/>
        <p:txBody>
          <a:bodyPr/>
          <a:lstStyle/>
          <a:p>
            <a:r>
              <a:rPr lang="en-US" sz="1800" dirty="0" smtClean="0"/>
              <a:t>Current status</a:t>
            </a:r>
          </a:p>
          <a:p>
            <a:pPr lvl="1"/>
            <a:r>
              <a:rPr lang="en-US" sz="1800" dirty="0" smtClean="0"/>
              <a:t>Not commonly performed</a:t>
            </a:r>
          </a:p>
          <a:p>
            <a:r>
              <a:rPr lang="en-US" sz="1800" dirty="0" smtClean="0"/>
              <a:t>Current approaches mainly based on metrology (GUM)</a:t>
            </a:r>
          </a:p>
          <a:p>
            <a:pPr lvl="1"/>
            <a:r>
              <a:rPr lang="en-US" sz="1800" dirty="0" smtClean="0"/>
              <a:t>Deal mainly with propagation of uncertainty</a:t>
            </a:r>
          </a:p>
          <a:p>
            <a:r>
              <a:rPr lang="en-US" sz="1800" dirty="0" smtClean="0"/>
              <a:t>Opportunities</a:t>
            </a:r>
          </a:p>
          <a:p>
            <a:pPr lvl="1"/>
            <a:r>
              <a:rPr lang="en-CA" sz="1800" dirty="0"/>
              <a:t>Advances in computing hardware and algorithms have dramatically improved the ability to simulate complex </a:t>
            </a:r>
            <a:r>
              <a:rPr lang="en-CA" sz="1800" dirty="0" smtClean="0"/>
              <a:t>processes – sampling  </a:t>
            </a:r>
            <a:r>
              <a:rPr lang="en-CA" sz="1800" dirty="0"/>
              <a:t>methods </a:t>
            </a:r>
            <a:endParaRPr lang="en-CA" sz="1800" dirty="0" smtClean="0"/>
          </a:p>
          <a:p>
            <a:pPr lvl="1"/>
            <a:r>
              <a:rPr lang="en-US" sz="1800" dirty="0" smtClean="0"/>
              <a:t>Significant developments in mathematical and software tools for uncertainty quantifications in other areas</a:t>
            </a:r>
          </a:p>
          <a:p>
            <a:pPr lvl="1"/>
            <a:r>
              <a:rPr lang="en-US" sz="1800" dirty="0" smtClean="0"/>
              <a:t>Focus is expanded to sensitivity analysis, calibration of models, uncertainties in predictions and decision making</a:t>
            </a:r>
            <a:endParaRPr lang="en-CA" sz="1800" dirty="0"/>
          </a:p>
          <a:p>
            <a:pPr lvl="1"/>
            <a:endParaRPr lang="en-CA" dirty="0"/>
          </a:p>
        </p:txBody>
      </p:sp>
    </p:spTree>
    <p:extLst>
      <p:ext uri="{BB962C8B-B14F-4D97-AF65-F5344CB8AC3E}">
        <p14:creationId xmlns:p14="http://schemas.microsoft.com/office/powerpoint/2010/main" val="332994388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Spike counts from a motor cortical neuron</a:t>
            </a:r>
            <a:endParaRPr lang="en-CA" dirty="0"/>
          </a:p>
        </p:txBody>
      </p:sp>
      <p:sp>
        <p:nvSpPr>
          <p:cNvPr id="3" name="Content Placeholder 2"/>
          <p:cNvSpPr>
            <a:spLocks noGrp="1"/>
          </p:cNvSpPr>
          <p:nvPr>
            <p:ph idx="1"/>
          </p:nvPr>
        </p:nvSpPr>
        <p:spPr>
          <a:xfrm>
            <a:off x="685800" y="1524000"/>
            <a:ext cx="3761881" cy="3886200"/>
          </a:xfrm>
        </p:spPr>
        <p:txBody>
          <a:bodyPr/>
          <a:lstStyle/>
          <a:p>
            <a:r>
              <a:rPr lang="en-US" dirty="0" smtClean="0"/>
              <a:t>Button pressing task</a:t>
            </a:r>
          </a:p>
          <a:p>
            <a:r>
              <a:rPr lang="en-US" dirty="0" smtClean="0"/>
              <a:t>The number of spikes from a single neuron is measured in the period of 600 </a:t>
            </a:r>
            <a:r>
              <a:rPr lang="en-US" dirty="0" err="1" smtClean="0"/>
              <a:t>ms</a:t>
            </a:r>
            <a:endParaRPr lang="en-US" dirty="0" smtClean="0"/>
          </a:p>
          <a:p>
            <a:r>
              <a:rPr lang="en-US" dirty="0" smtClean="0"/>
              <a:t>Mean: 13.6 spike per 600ms or 22.7 spikes per second</a:t>
            </a:r>
          </a:p>
          <a:p>
            <a:r>
              <a:rPr lang="en-US" dirty="0" smtClean="0"/>
              <a:t>Confidence intervals?</a:t>
            </a:r>
            <a:endParaRPr lang="en-CA" dirty="0"/>
          </a:p>
        </p:txBody>
      </p:sp>
      <p:pic>
        <p:nvPicPr>
          <p:cNvPr id="7" name="Picture 6"/>
          <p:cNvPicPr>
            <a:picLocks noChangeAspect="1"/>
          </p:cNvPicPr>
          <p:nvPr/>
        </p:nvPicPr>
        <p:blipFill>
          <a:blip r:embed="rId3"/>
          <a:stretch>
            <a:fillRect/>
          </a:stretch>
        </p:blipFill>
        <p:spPr>
          <a:xfrm>
            <a:off x="4244655" y="1700808"/>
            <a:ext cx="4916449" cy="2860948"/>
          </a:xfrm>
          <a:prstGeom prst="rect">
            <a:avLst/>
          </a:prstGeom>
        </p:spPr>
      </p:pic>
      <p:sp>
        <p:nvSpPr>
          <p:cNvPr id="5" name="TextBox 4"/>
          <p:cNvSpPr txBox="1"/>
          <p:nvPr/>
        </p:nvSpPr>
        <p:spPr>
          <a:xfrm>
            <a:off x="4234923" y="5880635"/>
            <a:ext cx="4788490" cy="646331"/>
          </a:xfrm>
          <a:prstGeom prst="rect">
            <a:avLst/>
          </a:prstGeom>
          <a:noFill/>
        </p:spPr>
        <p:txBody>
          <a:bodyPr wrap="none" rtlCol="0">
            <a:spAutoFit/>
          </a:bodyPr>
          <a:lstStyle/>
          <a:p>
            <a:r>
              <a:rPr lang="en-US" dirty="0" smtClean="0"/>
              <a:t>R. E. </a:t>
            </a:r>
            <a:r>
              <a:rPr lang="en-US" dirty="0" err="1" smtClean="0"/>
              <a:t>Kass</a:t>
            </a:r>
            <a:r>
              <a:rPr lang="en-US" dirty="0" smtClean="0"/>
              <a:t>, et. al., “Analysis of Neural Data,” </a:t>
            </a:r>
          </a:p>
          <a:p>
            <a:r>
              <a:rPr lang="en-US" dirty="0" smtClean="0"/>
              <a:t>Springer 2014 </a:t>
            </a:r>
            <a:endParaRPr lang="en-CA" dirty="0"/>
          </a:p>
        </p:txBody>
      </p:sp>
    </p:spTree>
    <p:extLst>
      <p:ext uri="{BB962C8B-B14F-4D97-AF65-F5344CB8AC3E}">
        <p14:creationId xmlns:p14="http://schemas.microsoft.com/office/powerpoint/2010/main" val="26750399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Spike counts from a motor cortical neuron, cont.</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96897" y="1484784"/>
                <a:ext cx="7772400" cy="3886200"/>
              </a:xfrm>
            </p:spPr>
            <p:txBody>
              <a:bodyPr/>
              <a:lstStyle/>
              <a:p>
                <a:pPr marL="0" indent="0">
                  <a:buNone/>
                </a:pPr>
                <a:endParaRPr lang="en-US" dirty="0" smtClean="0"/>
              </a:p>
              <a:p>
                <a:pPr marL="0" indent="0">
                  <a:buNone/>
                </a:pPr>
                <a:endParaRPr lang="en-US" dirty="0" smtClean="0"/>
              </a:p>
              <a:p>
                <a:pPr marL="0" indent="0">
                  <a:buNone/>
                </a:pPr>
                <a:r>
                  <a:rPr lang="en-US" dirty="0" smtClean="0"/>
                  <a:t>s=7.17 </a:t>
                </a:r>
                <a:r>
                  <a:rPr lang="en-US" dirty="0"/>
                  <a:t>spikes per second. </a:t>
                </a:r>
              </a:p>
              <a:p>
                <a:pPr marL="0" indent="0">
                  <a:buNone/>
                </a:pPr>
                <a:r>
                  <a:rPr lang="en-US" dirty="0"/>
                  <a:t>This gives a standard error of </a:t>
                </a:r>
              </a:p>
              <a:p>
                <a:pPr marL="0" indent="0">
                  <a:buNone/>
                </a:pPr>
                <a:endParaRPr lang="en-US" dirty="0"/>
              </a:p>
              <a:p>
                <a:pPr marL="0" indent="0">
                  <a:buNone/>
                </a:pPr>
                <a:r>
                  <a:rPr lang="en-US" dirty="0" smtClean="0"/>
                  <a:t>Reporting </a:t>
                </a:r>
                <a:r>
                  <a:rPr lang="en-US" dirty="0"/>
                  <a:t>results:</a:t>
                </a:r>
              </a:p>
              <a:p>
                <a:r>
                  <a:rPr lang="en-US" b="1" dirty="0"/>
                  <a:t>Standard error: </a:t>
                </a:r>
                <a:r>
                  <a:rPr lang="en-US" dirty="0"/>
                  <a:t>The firing rate of this neuron, under the particular experimental condition, to be 22.72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.93) spikes per second. </a:t>
                </a:r>
              </a:p>
              <a:p>
                <a:r>
                  <a:rPr lang="en-US" b="1" dirty="0" smtClean="0"/>
                  <a:t>Standard uncertainty</a:t>
                </a:r>
                <a:r>
                  <a:rPr lang="en-US" b="1" dirty="0"/>
                  <a:t>: </a:t>
                </a:r>
                <a:r>
                  <a:rPr lang="en-US" dirty="0"/>
                  <a:t>An approximate 95% confidence interval for the firing rate is then (20.8, 24.6) spikes per second.</a:t>
                </a:r>
              </a:p>
              <a:p>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96897" y="1484784"/>
                <a:ext cx="7772400" cy="3886200"/>
              </a:xfrm>
              <a:blipFill rotWithShape="0">
                <a:blip r:embed="rId3"/>
                <a:stretch>
                  <a:fillRect l="-863" b="-10361"/>
                </a:stretch>
              </a:blipFill>
            </p:spPr>
            <p:txBody>
              <a:bodyPr/>
              <a:lstStyle/>
              <a:p>
                <a:r>
                  <a:rPr lang="en-CA">
                    <a:noFill/>
                  </a:rPr>
                  <a:t> </a:t>
                </a:r>
              </a:p>
            </p:txBody>
          </p:sp>
        </mc:Fallback>
      </mc:AlternateContent>
      <p:graphicFrame>
        <p:nvGraphicFramePr>
          <p:cNvPr id="4" name="Object 3"/>
          <p:cNvGraphicFramePr>
            <a:graphicFrameLocks noChangeAspect="1"/>
          </p:cNvGraphicFramePr>
          <p:nvPr>
            <p:extLst/>
          </p:nvPr>
        </p:nvGraphicFramePr>
        <p:xfrm>
          <a:off x="4932040" y="2492896"/>
          <a:ext cx="1998708" cy="635124"/>
        </p:xfrm>
        <a:graphic>
          <a:graphicData uri="http://schemas.openxmlformats.org/presentationml/2006/ole">
            <mc:AlternateContent xmlns:mc="http://schemas.openxmlformats.org/markup-compatibility/2006">
              <mc:Choice xmlns:v="urn:schemas-microsoft-com:vml" Requires="v">
                <p:oleObj spid="_x0000_s23566" name="Equation" r:id="rId4" imgW="1002960" imgH="419040" progId="Equation.3">
                  <p:embed/>
                </p:oleObj>
              </mc:Choice>
              <mc:Fallback>
                <p:oleObj name="Equation" r:id="rId4" imgW="1002960" imgH="419040" progId="Equation.3">
                  <p:embed/>
                  <p:pic>
                    <p:nvPicPr>
                      <p:cNvPr id="0" name=""/>
                      <p:cNvPicPr/>
                      <p:nvPr/>
                    </p:nvPicPr>
                    <p:blipFill>
                      <a:blip r:embed="rId5"/>
                      <a:stretch>
                        <a:fillRect/>
                      </a:stretch>
                    </p:blipFill>
                    <p:spPr>
                      <a:xfrm>
                        <a:off x="4932040" y="2492896"/>
                        <a:ext cx="1998708" cy="635124"/>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1115616" y="1484784"/>
          <a:ext cx="3184011" cy="632966"/>
        </p:xfrm>
        <a:graphic>
          <a:graphicData uri="http://schemas.openxmlformats.org/presentationml/2006/ole">
            <mc:AlternateContent xmlns:mc="http://schemas.openxmlformats.org/markup-compatibility/2006">
              <mc:Choice xmlns:v="urn:schemas-microsoft-com:vml" Requires="v">
                <p:oleObj spid="_x0000_s23567" name="Equation" r:id="rId6" imgW="2108160" imgH="419040" progId="Equation.3">
                  <p:embed/>
                </p:oleObj>
              </mc:Choice>
              <mc:Fallback>
                <p:oleObj name="Equation" r:id="rId6" imgW="2108160" imgH="419040" progId="Equation.3">
                  <p:embed/>
                  <p:pic>
                    <p:nvPicPr>
                      <p:cNvPr id="0" name=""/>
                      <p:cNvPicPr/>
                      <p:nvPr/>
                    </p:nvPicPr>
                    <p:blipFill>
                      <a:blip r:embed="rId7"/>
                      <a:stretch>
                        <a:fillRect/>
                      </a:stretch>
                    </p:blipFill>
                    <p:spPr>
                      <a:xfrm>
                        <a:off x="1115616" y="1484784"/>
                        <a:ext cx="3184011" cy="632966"/>
                      </a:xfrm>
                      <a:prstGeom prst="rect">
                        <a:avLst/>
                      </a:prstGeom>
                    </p:spPr>
                  </p:pic>
                </p:oleObj>
              </mc:Fallback>
            </mc:AlternateContent>
          </a:graphicData>
        </a:graphic>
      </p:graphicFrame>
      <p:sp>
        <p:nvSpPr>
          <p:cNvPr id="6" name="TextBox 5"/>
          <p:cNvSpPr txBox="1"/>
          <p:nvPr/>
        </p:nvSpPr>
        <p:spPr>
          <a:xfrm>
            <a:off x="4234923" y="5880635"/>
            <a:ext cx="4788490" cy="646331"/>
          </a:xfrm>
          <a:prstGeom prst="rect">
            <a:avLst/>
          </a:prstGeom>
          <a:noFill/>
        </p:spPr>
        <p:txBody>
          <a:bodyPr wrap="none" rtlCol="0">
            <a:spAutoFit/>
          </a:bodyPr>
          <a:lstStyle/>
          <a:p>
            <a:r>
              <a:rPr lang="en-US" dirty="0" smtClean="0"/>
              <a:t>R. E. </a:t>
            </a:r>
            <a:r>
              <a:rPr lang="en-US" dirty="0" err="1" smtClean="0"/>
              <a:t>Kass</a:t>
            </a:r>
            <a:r>
              <a:rPr lang="en-US" dirty="0" smtClean="0"/>
              <a:t>, et. al., “Analysis of Neural Data,” </a:t>
            </a:r>
          </a:p>
          <a:p>
            <a:r>
              <a:rPr lang="en-US" dirty="0" smtClean="0"/>
              <a:t>Springer 2014 </a:t>
            </a:r>
            <a:endParaRPr lang="en-CA" dirty="0"/>
          </a:p>
        </p:txBody>
      </p:sp>
    </p:spTree>
    <p:extLst>
      <p:ext uri="{BB962C8B-B14F-4D97-AF65-F5344CB8AC3E}">
        <p14:creationId xmlns:p14="http://schemas.microsoft.com/office/powerpoint/2010/main" val="7099189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Perturbation methods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7544" y="1268760"/>
                <a:ext cx="7772400" cy="4425280"/>
              </a:xfrm>
            </p:spPr>
            <p:txBody>
              <a:bodyPr/>
              <a:lstStyle/>
              <a:p>
                <a:pPr algn="just" fontAlgn="auto">
                  <a:spcBef>
                    <a:spcPts val="0"/>
                  </a:spcBef>
                  <a:spcAft>
                    <a:spcPts val="0"/>
                  </a:spcAft>
                  <a:defRPr/>
                </a:pPr>
                <a:r>
                  <a:rPr lang="en-CA" sz="1800" dirty="0" smtClean="0"/>
                  <a:t>Measurement depends on </a:t>
                </a:r>
                <a14:m>
                  <m:oMath xmlns:m="http://schemas.openxmlformats.org/officeDocument/2006/math">
                    <m:r>
                      <a:rPr lang="en-CA" sz="1800" b="0" i="1" smtClean="0">
                        <a:latin typeface="Cambria Math" charset="0"/>
                      </a:rPr>
                      <m:t>𝑛</m:t>
                    </m:r>
                  </m:oMath>
                </a14:m>
                <a:r>
                  <a:rPr lang="en-CA" sz="1800" dirty="0" smtClean="0"/>
                  <a:t> parameters being measured, i.e.:</a:t>
                </a:r>
              </a:p>
              <a:p>
                <a:pPr marL="0" marR="0" lvl="0" indent="0" algn="just" defTabSz="914400" eaLnBrk="1" fontAlgn="auto" latinLnBrk="0" hangingPunct="1">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𝑦</m:t>
                      </m:r>
                      <m:r>
                        <a:rPr lang="en-CA" sz="1800" b="0" i="1" smtClean="0">
                          <a:latin typeface="Cambria Math" charset="0"/>
                        </a:rPr>
                        <m:t>=</m:t>
                      </m:r>
                      <m:r>
                        <a:rPr lang="en-CA" sz="1800" b="0" i="1" smtClean="0">
                          <a:latin typeface="Cambria Math" charset="0"/>
                        </a:rPr>
                        <m:t>𝑓</m:t>
                      </m:r>
                      <m:d>
                        <m:dPr>
                          <m:ctrlPr>
                            <a:rPr lang="en-CA" sz="1800" b="0" i="1" smtClean="0">
                              <a:latin typeface="Cambria Math" panose="02040503050406030204" pitchFamily="18" charset="0"/>
                            </a:rPr>
                          </m:ctrlPr>
                        </m:dPr>
                        <m:e>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CA" altLang="zh-CN" sz="1800" b="0" i="1" smtClean="0">
                                  <a:latin typeface="Cambria Math" charset="0"/>
                                </a:rPr>
                                <m:t>1</m:t>
                              </m:r>
                            </m:sub>
                          </m:sSub>
                          <m:r>
                            <a:rPr lang="en-CA" altLang="zh-CN" sz="1800" b="0" i="1" smtClean="0">
                              <a:latin typeface="Cambria Math"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CA" altLang="zh-CN" sz="1800" b="0" i="1" smtClean="0">
                                  <a:latin typeface="Cambria Math" charset="0"/>
                                </a:rPr>
                                <m:t>2</m:t>
                              </m:r>
                            </m:sub>
                          </m:sSub>
                          <m:r>
                            <a:rPr lang="en-CA" altLang="zh-CN" sz="1800" b="0" i="1" smtClean="0">
                              <a:latin typeface="Cambria Math"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𝑥</m:t>
                              </m:r>
                            </m:e>
                            <m:sub>
                              <m:r>
                                <a:rPr lang="en-CA" altLang="zh-CN" sz="1800" b="0" i="1" smtClean="0">
                                  <a:latin typeface="Cambria Math" charset="0"/>
                                </a:rPr>
                                <m:t>𝑛</m:t>
                              </m:r>
                            </m:sub>
                          </m:sSub>
                        </m:e>
                      </m:d>
                    </m:oMath>
                  </m:oMathPara>
                </a14:m>
                <a:endParaRPr lang="en-CA" altLang="zh-CN" sz="1800" b="0" dirty="0" smtClean="0"/>
              </a:p>
              <a:p>
                <a:pPr marL="0" marR="0" lvl="0" indent="0" algn="just" defTabSz="914400" eaLnBrk="1" fontAlgn="auto" latinLnBrk="0" hangingPunct="1">
                  <a:spcBef>
                    <a:spcPts val="0"/>
                  </a:spcBef>
                  <a:spcAft>
                    <a:spcPts val="0"/>
                  </a:spcAft>
                  <a:buClrTx/>
                  <a:buSzTx/>
                  <a:buFontTx/>
                  <a:buNone/>
                  <a:tabLst/>
                  <a:defRPr/>
                </a:pPr>
                <a:endParaRPr lang="en-CA" altLang="zh-CN" sz="1800" b="0" dirty="0" smtClean="0"/>
              </a:p>
              <a:p>
                <a:pPr algn="just" fontAlgn="auto">
                  <a:spcBef>
                    <a:spcPts val="0"/>
                  </a:spcBef>
                  <a:spcAft>
                    <a:spcPts val="0"/>
                  </a:spcAft>
                  <a:defRPr/>
                </a:pPr>
                <a:r>
                  <a:rPr lang="en-US" altLang="zh-CN" sz="1800" dirty="0" smtClean="0"/>
                  <a:t>Propagate uncertainties by  using  Taylor-series expansion around E(X)</a:t>
                </a:r>
              </a:p>
              <a:p>
                <a:pPr marL="0" marR="0" lvl="0" indent="0" algn="just" defTabSz="914400" eaLnBrk="1" fontAlgn="auto" latinLnBrk="0" hangingPunct="1">
                  <a:spcBef>
                    <a:spcPts val="0"/>
                  </a:spcBef>
                  <a:spcAft>
                    <a:spcPts val="0"/>
                  </a:spcAft>
                  <a:buClrTx/>
                  <a:buSzTx/>
                  <a:buFontTx/>
                  <a:buNone/>
                  <a:tabLst/>
                  <a:defRPr/>
                </a:pPr>
                <a:endParaRPr lang="en-US" altLang="zh-CN" sz="1800" dirty="0" smtClean="0"/>
              </a:p>
              <a:p>
                <a:pPr marL="0" lvl="0" indent="0" algn="ctr" fontAlgn="auto">
                  <a:spcBef>
                    <a:spcPts val="0"/>
                  </a:spcBef>
                  <a:spcAft>
                    <a:spcPts val="0"/>
                  </a:spcAft>
                  <a:buNone/>
                  <a:defRPr/>
                </a:pPr>
                <a14:m>
                  <m:oMath xmlns:m="http://schemas.openxmlformats.org/officeDocument/2006/math">
                    <m:r>
                      <a:rPr lang="en-US" sz="1800" i="1" smtClean="0">
                        <a:latin typeface="Cambria Math" panose="02040503050406030204" pitchFamily="18" charset="0"/>
                        <a:ea typeface="Cambria Math" charset="0"/>
                        <a:cs typeface="Cambria Math" charset="0"/>
                      </a:rPr>
                      <m:t>𝑦</m:t>
                    </m:r>
                    <m:r>
                      <a:rPr lang="en-US" sz="1800" i="1" smtClean="0">
                        <a:latin typeface="Cambria Math" panose="02040503050406030204" pitchFamily="18" charset="0"/>
                        <a:ea typeface="Cambria Math" panose="02040503050406030204" pitchFamily="18" charset="0"/>
                        <a:cs typeface="Cambria Math" charset="0"/>
                      </a:rPr>
                      <m:t>≈</m:t>
                    </m:r>
                    <m:r>
                      <a:rPr lang="en-US" sz="1800" b="0" i="1" smtClean="0">
                        <a:latin typeface="Cambria Math" panose="02040503050406030204" pitchFamily="18" charset="0"/>
                        <a:ea typeface="Cambria Math" panose="02040503050406030204" pitchFamily="18" charset="0"/>
                        <a:cs typeface="Cambria Math" charset="0"/>
                      </a:rPr>
                      <m:t>𝑓</m:t>
                    </m:r>
                    <m:d>
                      <m:dPr>
                        <m:ctrlPr>
                          <a:rPr lang="en-US" sz="1800" b="0" i="1" smtClean="0">
                            <a:latin typeface="Cambria Math" panose="02040503050406030204" pitchFamily="18" charset="0"/>
                            <a:ea typeface="Cambria Math" panose="02040503050406030204" pitchFamily="18" charset="0"/>
                            <a:cs typeface="Cambria Math" charset="0"/>
                          </a:rPr>
                        </m:ctrlPr>
                      </m:dPr>
                      <m:e>
                        <m:r>
                          <a:rPr lang="en-US" sz="1800" b="0" i="1" smtClean="0">
                            <a:latin typeface="Cambria Math" panose="02040503050406030204" pitchFamily="18" charset="0"/>
                            <a:ea typeface="Cambria Math" panose="02040503050406030204" pitchFamily="18" charset="0"/>
                            <a:cs typeface="Cambria Math" charset="0"/>
                          </a:rPr>
                          <m:t>𝐸</m:t>
                        </m:r>
                        <m:d>
                          <m:dPr>
                            <m:ctrlPr>
                              <a:rPr lang="en-US" sz="1800" b="0" i="1" smtClean="0">
                                <a:latin typeface="Cambria Math" panose="02040503050406030204" pitchFamily="18" charset="0"/>
                                <a:ea typeface="Cambria Math" panose="02040503050406030204" pitchFamily="18" charset="0"/>
                                <a:cs typeface="Cambria Math" charset="0"/>
                              </a:rPr>
                            </m:ctrlPr>
                          </m:dPr>
                          <m:e>
                            <m:r>
                              <a:rPr lang="en-US" sz="1800" b="0" i="1" smtClean="0">
                                <a:latin typeface="Cambria Math" panose="02040503050406030204" pitchFamily="18" charset="0"/>
                                <a:ea typeface="Cambria Math" panose="02040503050406030204" pitchFamily="18" charset="0"/>
                                <a:cs typeface="Cambria Math" charset="0"/>
                              </a:rPr>
                              <m:t>𝑋</m:t>
                            </m:r>
                          </m:e>
                        </m:d>
                      </m:e>
                    </m:d>
                    <m:r>
                      <a:rPr lang="en-US" sz="1800" b="0" i="1" smtClean="0">
                        <a:latin typeface="Cambria Math" panose="02040503050406030204" pitchFamily="18" charset="0"/>
                        <a:ea typeface="Cambria Math" panose="02040503050406030204" pitchFamily="18" charset="0"/>
                        <a:cs typeface="Cambria Math" charset="0"/>
                      </a:rPr>
                      <m:t>+</m:t>
                    </m:r>
                    <m:nary>
                      <m:naryPr>
                        <m:chr m:val="∑"/>
                        <m:ctrlPr>
                          <a:rPr lang="en-US" sz="1800" b="0" i="1" smtClean="0">
                            <a:latin typeface="Cambria Math" panose="02040503050406030204" pitchFamily="18" charset="0"/>
                            <a:ea typeface="Cambria Math" panose="02040503050406030204" pitchFamily="18" charset="0"/>
                          </a:rPr>
                        </m:ctrlPr>
                      </m:naryPr>
                      <m:sub>
                        <m:r>
                          <m:rPr>
                            <m:brk m:alnAt="23"/>
                          </m:rPr>
                          <a:rPr lang="en-US" sz="1800" b="0" i="1" smtClean="0">
                            <a:latin typeface="Cambria Math" panose="02040503050406030204" pitchFamily="18" charset="0"/>
                            <a:ea typeface="Cambria Math" panose="02040503050406030204" pitchFamily="18" charset="0"/>
                          </a:rPr>
                          <m:t>𝑖</m:t>
                        </m:r>
                        <m:r>
                          <a:rPr lang="en-US" sz="1800" b="0" i="1" smtClean="0">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𝑛</m:t>
                        </m:r>
                      </m:sup>
                      <m:e>
                        <m:f>
                          <m:fPr>
                            <m:ctrlPr>
                              <a:rPr lang="mr-IN" altLang="zh-CN" sz="1800" i="1">
                                <a:latin typeface="Cambria Math" panose="02040503050406030204" pitchFamily="18" charset="0"/>
                                <a:ea typeface="Cambria Math" charset="0"/>
                                <a:cs typeface="Cambria Math" charset="0"/>
                              </a:rPr>
                            </m:ctrlPr>
                          </m:fPr>
                          <m:num>
                            <m:r>
                              <a:rPr lang="mr-IN" altLang="zh-CN" sz="1800" i="1">
                                <a:latin typeface="Cambria Math" charset="0"/>
                                <a:ea typeface="Cambria Math" charset="0"/>
                                <a:cs typeface="Cambria Math" charset="0"/>
                              </a:rPr>
                              <m:t>𝜕</m:t>
                            </m:r>
                            <m:r>
                              <a:rPr lang="en-US" altLang="zh-CN" sz="1800" i="1">
                                <a:latin typeface="Cambria Math" panose="02040503050406030204" pitchFamily="18" charset="0"/>
                                <a:ea typeface="Cambria Math" charset="0"/>
                                <a:cs typeface="Cambria Math" charset="0"/>
                              </a:rPr>
                              <m:t>𝑦</m:t>
                            </m:r>
                          </m:num>
                          <m:den>
                            <m:r>
                              <a:rPr lang="mr-IN" altLang="zh-CN" sz="1800" i="1">
                                <a:latin typeface="Cambria Math"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den>
                        </m:f>
                      </m:e>
                    </m:nary>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𝑋</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𝐸</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𝑋</m:t>
                            </m:r>
                          </m:e>
                        </m:d>
                      </m:sub>
                    </m:sSub>
                    <m:r>
                      <a:rPr lang="en-US" sz="1800" b="0" i="1" smtClean="0">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r>
                      <a:rPr lang="en-US" altLang="zh-CN" sz="1800" b="0" i="0" smtClean="0">
                        <a:latin typeface="Cambria Math" panose="02040503050406030204" pitchFamily="18" charset="0"/>
                        <a:ea typeface="Cambria Math" charset="0"/>
                        <a:cs typeface="Cambria Math" charset="0"/>
                      </a:rPr>
                      <m:t>−</m:t>
                    </m:r>
                    <m:r>
                      <m:rPr>
                        <m:sty m:val="p"/>
                      </m:rPr>
                      <a:rPr lang="en-US" altLang="zh-CN" sz="1800" b="0" i="0" smtClean="0">
                        <a:latin typeface="Cambria Math" panose="02040503050406030204" pitchFamily="18" charset="0"/>
                        <a:ea typeface="Cambria Math" charset="0"/>
                        <a:cs typeface="Cambria Math" charset="0"/>
                      </a:rPr>
                      <m:t>E</m:t>
                    </m:r>
                    <m:r>
                      <a:rPr lang="en-US" altLang="zh-CN" sz="1800" b="0" i="0" smtClean="0">
                        <a:latin typeface="Cambria Math" panose="02040503050406030204" pitchFamily="18"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oMath>
                </a14:m>
                <a:r>
                  <a:rPr lang="en-CA" sz="1800" dirty="0" smtClean="0"/>
                  <a:t>))</a:t>
                </a:r>
              </a:p>
              <a:p>
                <a:pPr marL="0" marR="0" lvl="0" indent="0" algn="just" defTabSz="914400" eaLnBrk="1" fontAlgn="auto" latinLnBrk="0" hangingPunct="1">
                  <a:spcBef>
                    <a:spcPts val="0"/>
                  </a:spcBef>
                  <a:spcAft>
                    <a:spcPts val="0"/>
                  </a:spcAft>
                  <a:buClrTx/>
                  <a:buSzTx/>
                  <a:buFontTx/>
                  <a:buNone/>
                  <a:tabLst/>
                  <a:defRPr/>
                </a:pPr>
                <a:endParaRPr lang="en-CA" sz="1800" dirty="0" smtClean="0"/>
              </a:p>
              <a:p>
                <a:pPr algn="just" fontAlgn="auto">
                  <a:spcBef>
                    <a:spcPts val="0"/>
                  </a:spcBef>
                  <a:spcAft>
                    <a:spcPts val="0"/>
                  </a:spcAft>
                  <a:defRPr/>
                </a:pPr>
                <a:r>
                  <a:rPr lang="en-US" sz="1800" dirty="0" smtClean="0"/>
                  <a:t>After arranging the terms, squaring and taking expectations we get</a:t>
                </a:r>
                <a:r>
                  <a:rPr lang="en-CA" sz="1800" dirty="0" smtClean="0"/>
                  <a:t>:</a:t>
                </a:r>
              </a:p>
              <a:p>
                <a:pPr marL="0" indent="0" algn="ctr" fontAlgn="auto">
                  <a:spcBef>
                    <a:spcPts val="0"/>
                  </a:spcBef>
                  <a:spcAft>
                    <a:spcPts val="0"/>
                  </a:spcAft>
                  <a:buNone/>
                </a:pPr>
                <a14:m>
                  <m:oMath xmlns:m="http://schemas.openxmlformats.org/officeDocument/2006/math">
                    <m:r>
                      <a:rPr lang="en-US" sz="1800" i="1" smtClean="0">
                        <a:latin typeface="Cambria Math" panose="02040503050406030204" pitchFamily="18" charset="0"/>
                        <a:ea typeface="Cambria Math" charset="0"/>
                        <a:cs typeface="Cambria Math" charset="0"/>
                      </a:rPr>
                      <m:t>𝑉</m:t>
                    </m:r>
                    <m:r>
                      <a:rPr lang="en-US" sz="1800" b="0" i="1" smtClean="0">
                        <a:latin typeface="Cambria Math" panose="02040503050406030204" pitchFamily="18" charset="0"/>
                        <a:ea typeface="Cambria Math" charset="0"/>
                        <a:cs typeface="Cambria Math" charset="0"/>
                      </a:rPr>
                      <m:t>𝑎𝑟</m:t>
                    </m:r>
                    <m:r>
                      <a:rPr lang="en-US" sz="1800" b="0" i="1" smtClean="0">
                        <a:latin typeface="Cambria Math" panose="02040503050406030204" pitchFamily="18" charset="0"/>
                        <a:ea typeface="Cambria Math" charset="0"/>
                        <a:cs typeface="Cambria Math" charset="0"/>
                      </a:rPr>
                      <m:t>(</m:t>
                    </m:r>
                    <m:r>
                      <a:rPr lang="en-US" sz="1800" b="0" i="1" smtClean="0">
                        <a:latin typeface="Cambria Math" panose="02040503050406030204" pitchFamily="18" charset="0"/>
                        <a:ea typeface="Cambria Math" charset="0"/>
                        <a:cs typeface="Cambria Math" charset="0"/>
                      </a:rPr>
                      <m:t>𝑦</m:t>
                    </m:r>
                    <m:r>
                      <a:rPr lang="en-US" sz="1800" b="0" i="1" smtClean="0">
                        <a:latin typeface="Cambria Math" panose="02040503050406030204" pitchFamily="18" charset="0"/>
                        <a:ea typeface="Cambria Math" charset="0"/>
                        <a:cs typeface="Cambria Math" charset="0"/>
                      </a:rPr>
                      <m:t>)=</m:t>
                    </m:r>
                    <m:nary>
                      <m:naryPr>
                        <m:chr m:val="∑"/>
                        <m:ctrlPr>
                          <a:rPr lang="en-US" sz="1800" i="1" smtClean="0">
                            <a:latin typeface="Cambria Math" panose="02040503050406030204" pitchFamily="18" charset="0"/>
                            <a:ea typeface="Cambria Math" panose="02040503050406030204" pitchFamily="18" charset="0"/>
                          </a:rPr>
                        </m:ctrlPr>
                      </m:naryPr>
                      <m:sub>
                        <m:r>
                          <m:rPr>
                            <m:brk m:alnAt="23"/>
                          </m:rPr>
                          <a:rPr lang="en-US" sz="1800" i="1">
                            <a:latin typeface="Cambria Math" panose="02040503050406030204" pitchFamily="18" charset="0"/>
                            <a:ea typeface="Cambria Math" panose="02040503050406030204" pitchFamily="18" charset="0"/>
                          </a:rPr>
                          <m:t>𝑖</m:t>
                        </m:r>
                        <m:r>
                          <a:rPr lang="en-US" sz="1800" i="1">
                            <a:latin typeface="Cambria Math" panose="02040503050406030204" pitchFamily="18" charset="0"/>
                            <a:ea typeface="Cambria Math" panose="02040503050406030204" pitchFamily="18" charset="0"/>
                          </a:rPr>
                          <m:t>=1</m:t>
                        </m:r>
                      </m:sub>
                      <m:sup>
                        <m:r>
                          <a:rPr lang="en-US" sz="1800" b="0" i="1" smtClean="0">
                            <a:latin typeface="Cambria Math" panose="02040503050406030204" pitchFamily="18" charset="0"/>
                            <a:ea typeface="Cambria Math" panose="02040503050406030204" pitchFamily="18" charset="0"/>
                          </a:rPr>
                          <m:t>𝑛</m:t>
                        </m:r>
                      </m:sup>
                      <m:e>
                        <m:f>
                          <m:fPr>
                            <m:ctrlPr>
                              <a:rPr lang="mr-IN" altLang="zh-CN" sz="1800" i="1">
                                <a:latin typeface="Cambria Math" panose="02040503050406030204" pitchFamily="18" charset="0"/>
                                <a:ea typeface="Cambria Math" charset="0"/>
                                <a:cs typeface="Cambria Math" charset="0"/>
                              </a:rPr>
                            </m:ctrlPr>
                          </m:fPr>
                          <m:num>
                            <m:r>
                              <a:rPr lang="mr-IN" altLang="zh-CN" sz="1800" i="1">
                                <a:latin typeface="Cambria Math" charset="0"/>
                                <a:ea typeface="Cambria Math" charset="0"/>
                                <a:cs typeface="Cambria Math" charset="0"/>
                              </a:rPr>
                              <m:t>𝜕</m:t>
                            </m:r>
                            <m:r>
                              <a:rPr lang="en-US" altLang="zh-CN" sz="1800" i="1">
                                <a:latin typeface="Cambria Math" panose="02040503050406030204" pitchFamily="18" charset="0"/>
                                <a:ea typeface="Cambria Math" charset="0"/>
                                <a:cs typeface="Cambria Math" charset="0"/>
                              </a:rPr>
                              <m:t>𝑦</m:t>
                            </m:r>
                          </m:num>
                          <m:den>
                            <m:r>
                              <a:rPr lang="mr-IN" altLang="zh-CN" sz="1800" i="1">
                                <a:latin typeface="Cambria Math"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den>
                        </m:f>
                      </m:e>
                    </m:nary>
                    <m:f>
                      <m:fPr>
                        <m:ctrlPr>
                          <a:rPr lang="mr-IN" altLang="zh-CN" sz="1800" i="1">
                            <a:latin typeface="Cambria Math" panose="02040503050406030204" pitchFamily="18" charset="0"/>
                            <a:ea typeface="Cambria Math" charset="0"/>
                            <a:cs typeface="Cambria Math" charset="0"/>
                          </a:rPr>
                        </m:ctrlPr>
                      </m:fPr>
                      <m:num>
                        <m:r>
                          <a:rPr lang="mr-IN" altLang="zh-CN" sz="1800" i="1">
                            <a:latin typeface="Cambria Math" charset="0"/>
                            <a:ea typeface="Cambria Math" charset="0"/>
                            <a:cs typeface="Cambria Math" charset="0"/>
                          </a:rPr>
                          <m:t>𝜕</m:t>
                        </m:r>
                        <m:r>
                          <a:rPr lang="en-US" altLang="zh-CN" sz="1800" i="1">
                            <a:latin typeface="Cambria Math" panose="02040503050406030204" pitchFamily="18" charset="0"/>
                            <a:ea typeface="Cambria Math" charset="0"/>
                            <a:cs typeface="Cambria Math" charset="0"/>
                          </a:rPr>
                          <m:t>𝑦</m:t>
                        </m:r>
                      </m:num>
                      <m:den>
                        <m:r>
                          <a:rPr lang="mr-IN" altLang="zh-CN" sz="1800" i="1">
                            <a:latin typeface="Cambria Math"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b="0" i="1" smtClean="0">
                                <a:latin typeface="Cambria Math" panose="02040503050406030204" pitchFamily="18" charset="0"/>
                                <a:ea typeface="Cambria Math" charset="0"/>
                                <a:cs typeface="Cambria Math" charset="0"/>
                              </a:rPr>
                              <m:t>𝑗</m:t>
                            </m:r>
                          </m:sub>
                        </m:sSub>
                      </m:den>
                    </m:f>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m:t>
                        </m:r>
                      </m:e>
                      <m:sub>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r>
                          <a:rPr lang="en-US" altLang="zh-CN" sz="1800" b="0" i="1" smtClean="0">
                            <a:latin typeface="Cambria Math" panose="02040503050406030204" pitchFamily="18"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b="0" i="1" smtClean="0">
                                <a:latin typeface="Cambria Math" panose="02040503050406030204" pitchFamily="18" charset="0"/>
                                <a:ea typeface="Cambria Math" charset="0"/>
                                <a:cs typeface="Cambria Math" charset="0"/>
                              </a:rPr>
                              <m:t>𝑗</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𝐸</m:t>
                        </m:r>
                        <m:d>
                          <m:dPr>
                            <m:ctrlPr>
                              <a:rPr lang="en-US" sz="1800" i="1">
                                <a:latin typeface="Cambria Math" panose="02040503050406030204" pitchFamily="18" charset="0"/>
                                <a:ea typeface="Cambria Math" panose="02040503050406030204" pitchFamily="18" charset="0"/>
                              </a:rPr>
                            </m:ctrlPr>
                          </m:dPr>
                          <m:e>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r>
                              <a:rPr lang="en-US" altLang="zh-CN" sz="1800" i="1">
                                <a:latin typeface="Cambria Math" panose="02040503050406030204" pitchFamily="18"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𝑗</m:t>
                                </m:r>
                              </m:sub>
                            </m:sSub>
                          </m:e>
                        </m:d>
                      </m:sub>
                    </m:sSub>
                    <m:r>
                      <a:rPr lang="en-US" sz="1800" b="0" i="1" smtClean="0">
                        <a:latin typeface="Cambria Math" panose="02040503050406030204" pitchFamily="18" charset="0"/>
                        <a:ea typeface="Cambria Math" panose="02040503050406030204" pitchFamily="18" charset="0"/>
                      </a:rPr>
                      <m:t>𝐶𝑜𝑣</m:t>
                    </m:r>
                    <m:r>
                      <a:rPr lang="en-US" sz="1800" b="0" i="1" smtClean="0">
                        <a:latin typeface="Cambria Math" panose="02040503050406030204" pitchFamily="18" charset="0"/>
                        <a:ea typeface="Cambria Math" panose="02040503050406030204" pitchFamily="18"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𝑖</m:t>
                        </m:r>
                      </m:sub>
                    </m:sSub>
                    <m:r>
                      <a:rPr lang="en-US" altLang="zh-CN" sz="1800" i="1">
                        <a:latin typeface="Cambria Math" panose="02040503050406030204" pitchFamily="18" charset="0"/>
                        <a:ea typeface="Cambria Math" charset="0"/>
                        <a:cs typeface="Cambria Math" charset="0"/>
                      </a:rPr>
                      <m:t>,</m:t>
                    </m:r>
                    <m:sSub>
                      <m:sSubPr>
                        <m:ctrlPr>
                          <a:rPr lang="en-US" altLang="zh-CN" sz="1800" i="1">
                            <a:latin typeface="Cambria Math" panose="02040503050406030204" pitchFamily="18" charset="0"/>
                            <a:ea typeface="Cambria Math" charset="0"/>
                            <a:cs typeface="Cambria Math" charset="0"/>
                          </a:rPr>
                        </m:ctrlPr>
                      </m:sSubPr>
                      <m:e>
                        <m:r>
                          <a:rPr lang="en-US" altLang="zh-CN" sz="1800" i="1">
                            <a:latin typeface="Cambria Math" panose="02040503050406030204" pitchFamily="18" charset="0"/>
                            <a:ea typeface="Cambria Math" charset="0"/>
                            <a:cs typeface="Cambria Math" charset="0"/>
                          </a:rPr>
                          <m:t>𝑥</m:t>
                        </m:r>
                      </m:e>
                      <m:sub>
                        <m:r>
                          <a:rPr lang="en-US" altLang="zh-CN" sz="1800" i="1">
                            <a:latin typeface="Cambria Math" panose="02040503050406030204" pitchFamily="18" charset="0"/>
                            <a:ea typeface="Cambria Math" charset="0"/>
                            <a:cs typeface="Cambria Math" charset="0"/>
                          </a:rPr>
                          <m:t>𝑗</m:t>
                        </m:r>
                      </m:sub>
                    </m:sSub>
                  </m:oMath>
                </a14:m>
                <a:r>
                  <a:rPr lang="en-CA" sz="1800" dirty="0" smtClean="0"/>
                  <a:t>)</a:t>
                </a:r>
              </a:p>
              <a:p>
                <a:pPr marL="0" lvl="0" indent="0" algn="just" fontAlgn="auto">
                  <a:spcBef>
                    <a:spcPts val="0"/>
                  </a:spcBef>
                  <a:spcAft>
                    <a:spcPts val="0"/>
                  </a:spcAft>
                  <a:buNone/>
                </a:pPr>
                <a:endParaRPr lang="en-US" sz="1800" dirty="0" smtClean="0"/>
              </a:p>
              <a:p>
                <a:pPr algn="just" fontAlgn="auto">
                  <a:spcBef>
                    <a:spcPts val="0"/>
                  </a:spcBef>
                  <a:spcAft>
                    <a:spcPts val="0"/>
                  </a:spcAft>
                </a:pPr>
                <a:r>
                  <a:rPr lang="en-US" sz="1800" dirty="0" smtClean="0"/>
                  <a:t>Derivatives can be difficult</a:t>
                </a:r>
              </a:p>
              <a:p>
                <a:pPr algn="just" fontAlgn="auto">
                  <a:spcBef>
                    <a:spcPts val="0"/>
                  </a:spcBef>
                  <a:spcAft>
                    <a:spcPts val="0"/>
                  </a:spcAft>
                </a:pPr>
                <a:r>
                  <a:rPr lang="en-US" sz="1800" dirty="0" err="1" smtClean="0"/>
                  <a:t>Covariances</a:t>
                </a:r>
                <a:r>
                  <a:rPr lang="en-US" sz="1800" dirty="0" smtClean="0"/>
                  <a:t> need to be estimated</a:t>
                </a:r>
                <a:endParaRPr lang="en-CA" sz="18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7544" y="1268760"/>
                <a:ext cx="7772400" cy="4425280"/>
              </a:xfrm>
              <a:blipFill rotWithShape="0">
                <a:blip r:embed="rId2"/>
                <a:stretch>
                  <a:fillRect l="-706" t="-689" r="-627"/>
                </a:stretch>
              </a:blipFill>
            </p:spPr>
            <p:txBody>
              <a:bodyPr/>
              <a:lstStyle/>
              <a:p>
                <a:r>
                  <a:rPr lang="en-CA">
                    <a:noFill/>
                  </a:rPr>
                  <a:t> </a:t>
                </a:r>
              </a:p>
            </p:txBody>
          </p:sp>
        </mc:Fallback>
      </mc:AlternateContent>
    </p:spTree>
    <p:extLst>
      <p:ext uri="{BB962C8B-B14F-4D97-AF65-F5344CB8AC3E}">
        <p14:creationId xmlns:p14="http://schemas.microsoft.com/office/powerpoint/2010/main" val="16899786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 </a:t>
            </a:r>
            <a:r>
              <a:rPr lang="en-CA" dirty="0" smtClean="0"/>
              <a:t>Metrological aspects of pulse oximeter</a:t>
            </a:r>
            <a:endParaRPr lang="en-CA" dirty="0"/>
          </a:p>
        </p:txBody>
      </p:sp>
      <p:sp>
        <p:nvSpPr>
          <p:cNvPr id="3" name="Content Placeholder 2"/>
          <p:cNvSpPr>
            <a:spLocks noGrp="1"/>
          </p:cNvSpPr>
          <p:nvPr>
            <p:ph idx="1"/>
          </p:nvPr>
        </p:nvSpPr>
        <p:spPr/>
        <p:txBody>
          <a:bodyPr/>
          <a:lstStyle/>
          <a:p>
            <a:endParaRPr lang="en-CA" dirty="0"/>
          </a:p>
        </p:txBody>
      </p:sp>
      <p:pic>
        <p:nvPicPr>
          <p:cNvPr id="4" name="Picture 3"/>
          <p:cNvPicPr>
            <a:picLocks noChangeAspect="1"/>
          </p:cNvPicPr>
          <p:nvPr/>
        </p:nvPicPr>
        <p:blipFill>
          <a:blip r:embed="rId3"/>
          <a:stretch>
            <a:fillRect/>
          </a:stretch>
        </p:blipFill>
        <p:spPr>
          <a:xfrm>
            <a:off x="780127" y="1367625"/>
            <a:ext cx="7752314" cy="2989483"/>
          </a:xfrm>
          <a:prstGeom prst="rect">
            <a:avLst/>
          </a:prstGeom>
        </p:spPr>
      </p:pic>
      <p:pic>
        <p:nvPicPr>
          <p:cNvPr id="5" name="Picture 4"/>
          <p:cNvPicPr>
            <a:picLocks noChangeAspect="1"/>
          </p:cNvPicPr>
          <p:nvPr/>
        </p:nvPicPr>
        <p:blipFill>
          <a:blip r:embed="rId4"/>
          <a:stretch>
            <a:fillRect/>
          </a:stretch>
        </p:blipFill>
        <p:spPr>
          <a:xfrm>
            <a:off x="685800" y="4243692"/>
            <a:ext cx="4265662" cy="1322106"/>
          </a:xfrm>
          <a:prstGeom prst="rect">
            <a:avLst/>
          </a:prstGeom>
        </p:spPr>
      </p:pic>
      <p:sp>
        <p:nvSpPr>
          <p:cNvPr id="6" name="Rectangle 5"/>
          <p:cNvSpPr/>
          <p:nvPr/>
        </p:nvSpPr>
        <p:spPr>
          <a:xfrm>
            <a:off x="3275856" y="5657671"/>
            <a:ext cx="5940152" cy="1200329"/>
          </a:xfrm>
          <a:prstGeom prst="rect">
            <a:avLst/>
          </a:prstGeom>
        </p:spPr>
        <p:txBody>
          <a:bodyPr wrap="square">
            <a:spAutoFit/>
          </a:bodyPr>
          <a:lstStyle/>
          <a:p>
            <a:r>
              <a:rPr lang="en-CA" dirty="0"/>
              <a:t>A. </a:t>
            </a:r>
            <a:r>
              <a:rPr lang="en-CA" dirty="0" err="1"/>
              <a:t>Cysewska-Sobusiak</a:t>
            </a:r>
            <a:r>
              <a:rPr lang="en-CA" dirty="0"/>
              <a:t>, "Estimation of Uncertainty in Complex </a:t>
            </a:r>
            <a:r>
              <a:rPr lang="en-CA" dirty="0" err="1"/>
              <a:t>Biomeasurements</a:t>
            </a:r>
            <a:r>
              <a:rPr lang="en-CA" dirty="0"/>
              <a:t>," </a:t>
            </a:r>
            <a:r>
              <a:rPr lang="en-CA" dirty="0" smtClean="0"/>
              <a:t>I</a:t>
            </a:r>
            <a:r>
              <a:rPr lang="en-CA" i="1" dirty="0" smtClean="0"/>
              <a:t>EEE Workshop </a:t>
            </a:r>
            <a:r>
              <a:rPr lang="en-CA" i="1" dirty="0"/>
              <a:t>on Advanced Methods for Uncertainty Estimation in Measurement</a:t>
            </a:r>
            <a:r>
              <a:rPr lang="en-CA" dirty="0" smtClean="0"/>
              <a:t>, </a:t>
            </a:r>
            <a:r>
              <a:rPr lang="en-CA" dirty="0"/>
              <a:t>2007, pp. 24-29.</a:t>
            </a:r>
          </a:p>
        </p:txBody>
      </p:sp>
    </p:spTree>
    <p:extLst>
      <p:ext uri="{BB962C8B-B14F-4D97-AF65-F5344CB8AC3E}">
        <p14:creationId xmlns:p14="http://schemas.microsoft.com/office/powerpoint/2010/main" val="3767004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the uncertainty</a:t>
            </a:r>
            <a:endParaRPr lang="en-CA" dirty="0"/>
          </a:p>
        </p:txBody>
      </p:sp>
      <p:pic>
        <p:nvPicPr>
          <p:cNvPr id="6" name="Content Placeholder 5"/>
          <p:cNvPicPr>
            <a:picLocks noGrp="1" noChangeAspect="1"/>
          </p:cNvPicPr>
          <p:nvPr>
            <p:ph idx="1"/>
          </p:nvPr>
        </p:nvPicPr>
        <p:blipFill>
          <a:blip r:embed="rId2"/>
          <a:stretch>
            <a:fillRect/>
          </a:stretch>
        </p:blipFill>
        <p:spPr>
          <a:xfrm>
            <a:off x="827584" y="1268760"/>
            <a:ext cx="2852506" cy="661336"/>
          </a:xfrm>
          <a:prstGeom prst="rect">
            <a:avLst/>
          </a:prstGeom>
        </p:spPr>
      </p:pic>
      <p:pic>
        <p:nvPicPr>
          <p:cNvPr id="4" name="Picture 3"/>
          <p:cNvPicPr>
            <a:picLocks noChangeAspect="1"/>
          </p:cNvPicPr>
          <p:nvPr/>
        </p:nvPicPr>
        <p:blipFill>
          <a:blip r:embed="rId3"/>
          <a:stretch>
            <a:fillRect/>
          </a:stretch>
        </p:blipFill>
        <p:spPr>
          <a:xfrm>
            <a:off x="685800" y="1988840"/>
            <a:ext cx="6963891" cy="3832122"/>
          </a:xfrm>
          <a:prstGeom prst="rect">
            <a:avLst/>
          </a:prstGeom>
        </p:spPr>
      </p:pic>
    </p:spTree>
    <p:extLst>
      <p:ext uri="{BB962C8B-B14F-4D97-AF65-F5344CB8AC3E}">
        <p14:creationId xmlns:p14="http://schemas.microsoft.com/office/powerpoint/2010/main" val="15211435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CA" dirty="0"/>
          </a:p>
        </p:txBody>
      </p:sp>
      <p:sp>
        <p:nvSpPr>
          <p:cNvPr id="3" name="Content Placeholder 2"/>
          <p:cNvSpPr>
            <a:spLocks noGrp="1"/>
          </p:cNvSpPr>
          <p:nvPr>
            <p:ph idx="1"/>
          </p:nvPr>
        </p:nvSpPr>
        <p:spPr/>
        <p:txBody>
          <a:bodyPr/>
          <a:lstStyle/>
          <a:p>
            <a:endParaRPr lang="en-CA" dirty="0"/>
          </a:p>
        </p:txBody>
      </p:sp>
      <p:pic>
        <p:nvPicPr>
          <p:cNvPr id="5" name="Picture 4"/>
          <p:cNvPicPr>
            <a:picLocks noChangeAspect="1"/>
          </p:cNvPicPr>
          <p:nvPr/>
        </p:nvPicPr>
        <p:blipFill>
          <a:blip r:embed="rId2"/>
          <a:stretch>
            <a:fillRect/>
          </a:stretch>
        </p:blipFill>
        <p:spPr>
          <a:xfrm>
            <a:off x="251520" y="3616841"/>
            <a:ext cx="7974855" cy="1816540"/>
          </a:xfrm>
          <a:prstGeom prst="rect">
            <a:avLst/>
          </a:prstGeom>
        </p:spPr>
      </p:pic>
      <p:pic>
        <p:nvPicPr>
          <p:cNvPr id="6" name="Picture 5"/>
          <p:cNvPicPr>
            <a:picLocks noChangeAspect="1"/>
          </p:cNvPicPr>
          <p:nvPr/>
        </p:nvPicPr>
        <p:blipFill>
          <a:blip r:embed="rId3"/>
          <a:stretch>
            <a:fillRect/>
          </a:stretch>
        </p:blipFill>
        <p:spPr>
          <a:xfrm>
            <a:off x="827584" y="2386460"/>
            <a:ext cx="4905375" cy="1104900"/>
          </a:xfrm>
          <a:prstGeom prst="rect">
            <a:avLst/>
          </a:prstGeom>
        </p:spPr>
      </p:pic>
      <p:pic>
        <p:nvPicPr>
          <p:cNvPr id="7" name="Picture 6"/>
          <p:cNvPicPr>
            <a:picLocks noChangeAspect="1"/>
          </p:cNvPicPr>
          <p:nvPr/>
        </p:nvPicPr>
        <p:blipFill>
          <a:blip r:embed="rId4"/>
          <a:stretch>
            <a:fillRect/>
          </a:stretch>
        </p:blipFill>
        <p:spPr>
          <a:xfrm>
            <a:off x="899592" y="1477675"/>
            <a:ext cx="4445086" cy="659969"/>
          </a:xfrm>
          <a:prstGeom prst="rect">
            <a:avLst/>
          </a:prstGeom>
        </p:spPr>
      </p:pic>
    </p:spTree>
    <p:extLst>
      <p:ext uri="{BB962C8B-B14F-4D97-AF65-F5344CB8AC3E}">
        <p14:creationId xmlns:p14="http://schemas.microsoft.com/office/powerpoint/2010/main" val="20919585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statistical intervals	</a:t>
            </a:r>
            <a:endParaRPr lang="en-CA" dirty="0"/>
          </a:p>
        </p:txBody>
      </p:sp>
      <p:sp>
        <p:nvSpPr>
          <p:cNvPr id="3" name="Content Placeholder 2"/>
          <p:cNvSpPr>
            <a:spLocks noGrp="1"/>
          </p:cNvSpPr>
          <p:nvPr>
            <p:ph idx="1"/>
          </p:nvPr>
        </p:nvSpPr>
        <p:spPr>
          <a:xfrm>
            <a:off x="685800" y="1324949"/>
            <a:ext cx="7772400" cy="3886200"/>
          </a:xfrm>
        </p:spPr>
        <p:txBody>
          <a:bodyPr/>
          <a:lstStyle/>
          <a:p>
            <a:r>
              <a:rPr lang="en-US" dirty="0" smtClean="0"/>
              <a:t>Prediction intervals</a:t>
            </a:r>
          </a:p>
          <a:p>
            <a:pPr lvl="1"/>
            <a:r>
              <a:rPr lang="en-US" dirty="0" smtClean="0"/>
              <a:t>An intervals that would contain a future randomly selected observation from the distribution, with a specific degree of confidence.</a:t>
            </a:r>
          </a:p>
          <a:p>
            <a:pPr lvl="1"/>
            <a:r>
              <a:rPr lang="en-US" dirty="0" smtClean="0"/>
              <a:t>Example: predict sample mean of </a:t>
            </a:r>
            <a:r>
              <a:rPr lang="en-US" i="1" dirty="0" smtClean="0"/>
              <a:t>m</a:t>
            </a:r>
            <a:r>
              <a:rPr lang="en-US" dirty="0" smtClean="0"/>
              <a:t> future samples</a:t>
            </a:r>
          </a:p>
          <a:p>
            <a:r>
              <a:rPr lang="en-CA" dirty="0"/>
              <a:t>Statistical tolerance limits create an interval that bounds a specified percentage of the population at a given level of confidence.</a:t>
            </a:r>
          </a:p>
          <a:p>
            <a:pPr lvl="1"/>
            <a:r>
              <a:rPr lang="en-CA" dirty="0"/>
              <a:t>(such as 99% of the population with 95% confidence)</a:t>
            </a:r>
          </a:p>
          <a:p>
            <a:pPr lvl="1"/>
            <a:r>
              <a:rPr lang="en-CA" dirty="0" smtClean="0"/>
              <a:t>These </a:t>
            </a:r>
            <a:r>
              <a:rPr lang="en-CA" dirty="0"/>
              <a:t>intervals are often used to demonstrate compliance with a set of requirements or specification limits.</a:t>
            </a:r>
            <a:endParaRPr lang="en-US" dirty="0" smtClean="0"/>
          </a:p>
          <a:p>
            <a:pPr marL="0" indent="0">
              <a:buNone/>
            </a:pPr>
            <a:endParaRPr lang="en-CA" dirty="0"/>
          </a:p>
        </p:txBody>
      </p:sp>
    </p:spTree>
    <p:extLst>
      <p:ext uri="{BB962C8B-B14F-4D97-AF65-F5344CB8AC3E}">
        <p14:creationId xmlns:p14="http://schemas.microsoft.com/office/powerpoint/2010/main" val="30379865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lvl="1">
              <a:spcBef>
                <a:spcPts val="600"/>
              </a:spcBef>
            </a:pPr>
            <a:r>
              <a:rPr lang="en-US" sz="1600" dirty="0" smtClean="0"/>
              <a:t>Uncertainty framework</a:t>
            </a:r>
          </a:p>
          <a:p>
            <a:pPr lvl="1">
              <a:spcBef>
                <a:spcPts val="600"/>
              </a:spcBef>
            </a:pPr>
            <a:r>
              <a:rPr lang="en-US" sz="1600" dirty="0" smtClean="0"/>
              <a:t>Biomedical examples</a:t>
            </a:r>
          </a:p>
          <a:p>
            <a:pPr>
              <a:spcBef>
                <a:spcPts val="600"/>
              </a:spcBef>
            </a:pPr>
            <a:r>
              <a:rPr lang="en-US" sz="1600" dirty="0" smtClean="0"/>
              <a:t>Confidence intervals and traditional GUM based approach</a:t>
            </a:r>
          </a:p>
          <a:p>
            <a:pPr>
              <a:spcBef>
                <a:spcPts val="600"/>
              </a:spcBef>
            </a:pPr>
            <a:r>
              <a:rPr lang="en-US" sz="1600" dirty="0" smtClean="0"/>
              <a:t>Bayesian methods and Monte Carlo methods</a:t>
            </a:r>
          </a:p>
          <a:p>
            <a:pPr lvl="1">
              <a:spcBef>
                <a:spcPts val="600"/>
              </a:spcBef>
            </a:pPr>
            <a:r>
              <a:rPr lang="en-US" sz="1600" dirty="0" smtClean="0"/>
              <a:t>Application in uncertainty propagation and sensitivity analysis</a:t>
            </a:r>
          </a:p>
          <a:p>
            <a:pPr>
              <a:spcBef>
                <a:spcPts val="600"/>
              </a:spcBef>
            </a:pPr>
            <a:r>
              <a:rPr lang="en-US" sz="1600" dirty="0" smtClean="0"/>
              <a:t>Bootstrap methods</a:t>
            </a:r>
          </a:p>
          <a:p>
            <a:pPr lvl="1">
              <a:spcBef>
                <a:spcPts val="600"/>
              </a:spcBef>
            </a:pPr>
            <a:r>
              <a:rPr lang="en-US" sz="1600" dirty="0" smtClean="0"/>
              <a:t>Application in obtaining confidence intervals in data fitting and for estimation for time-series</a:t>
            </a:r>
          </a:p>
          <a:p>
            <a:pPr>
              <a:spcBef>
                <a:spcPts val="600"/>
              </a:spcBef>
            </a:pPr>
            <a:r>
              <a:rPr lang="en-US" sz="1600" dirty="0" smtClean="0"/>
              <a:t>Conclusion</a:t>
            </a:r>
          </a:p>
          <a:p>
            <a:pPr>
              <a:spcBef>
                <a:spcPts val="600"/>
              </a:spcBef>
            </a:pPr>
            <a:endParaRPr lang="en-US" sz="1600" dirty="0"/>
          </a:p>
        </p:txBody>
      </p:sp>
    </p:spTree>
    <p:extLst>
      <p:ext uri="{BB962C8B-B14F-4D97-AF65-F5344CB8AC3E}">
        <p14:creationId xmlns:p14="http://schemas.microsoft.com/office/powerpoint/2010/main" val="92825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394" y="117020"/>
            <a:ext cx="6553200" cy="914400"/>
          </a:xfrm>
        </p:spPr>
        <p:txBody>
          <a:bodyPr/>
          <a:lstStyle/>
          <a:p>
            <a:r>
              <a:rPr lang="en-US" dirty="0" smtClean="0"/>
              <a:t>Bayesian inference method</a:t>
            </a:r>
            <a:endParaRPr lang="en-CA" dirty="0"/>
          </a:p>
        </p:txBody>
      </p:sp>
      <p:sp>
        <p:nvSpPr>
          <p:cNvPr id="3" name="Content Placeholder 2"/>
          <p:cNvSpPr>
            <a:spLocks noGrp="1"/>
          </p:cNvSpPr>
          <p:nvPr>
            <p:ph idx="1"/>
          </p:nvPr>
        </p:nvSpPr>
        <p:spPr>
          <a:xfrm>
            <a:off x="685800" y="1214652"/>
            <a:ext cx="7772400" cy="3886200"/>
          </a:xfrm>
        </p:spPr>
        <p:txBody>
          <a:bodyPr/>
          <a:lstStyle/>
          <a:p>
            <a:endParaRPr lang="en-CA" dirty="0"/>
          </a:p>
        </p:txBody>
      </p:sp>
      <p:sp>
        <p:nvSpPr>
          <p:cNvPr id="4" name="Flowchart: Process 3"/>
          <p:cNvSpPr/>
          <p:nvPr/>
        </p:nvSpPr>
        <p:spPr bwMode="auto">
          <a:xfrm>
            <a:off x="467544" y="1391460"/>
            <a:ext cx="1512168" cy="720080"/>
          </a:xfrm>
          <a:prstGeom prst="flowChart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Model for data</a:t>
            </a:r>
            <a:endParaRPr kumimoji="0" lang="en-CA" sz="2000" b="0" i="0" u="none" strike="noStrike" cap="none" normalizeH="0" baseline="0" dirty="0">
              <a:ln>
                <a:noFill/>
              </a:ln>
              <a:solidFill>
                <a:schemeClr val="tx1"/>
              </a:solidFill>
              <a:effectLst/>
              <a:latin typeface="Times" pitchFamily="-110" charset="0"/>
            </a:endParaRPr>
          </a:p>
        </p:txBody>
      </p:sp>
      <p:sp>
        <p:nvSpPr>
          <p:cNvPr id="5" name="Flowchart: Process 4"/>
          <p:cNvSpPr/>
          <p:nvPr/>
        </p:nvSpPr>
        <p:spPr bwMode="auto">
          <a:xfrm>
            <a:off x="467544" y="2442256"/>
            <a:ext cx="1512168" cy="720080"/>
          </a:xfrm>
          <a:prstGeom prst="flowChart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Data</a:t>
            </a:r>
            <a:endParaRPr kumimoji="0" lang="en-CA" sz="2000" b="0" i="0" u="none" strike="noStrike" cap="none" normalizeH="0" baseline="0" dirty="0">
              <a:ln>
                <a:noFill/>
              </a:ln>
              <a:solidFill>
                <a:schemeClr val="tx1"/>
              </a:solidFill>
              <a:effectLst/>
              <a:latin typeface="Times" pitchFamily="-110" charset="0"/>
            </a:endParaRPr>
          </a:p>
        </p:txBody>
      </p:sp>
      <p:sp>
        <p:nvSpPr>
          <p:cNvPr id="6" name="Flowchart: Process 5"/>
          <p:cNvSpPr/>
          <p:nvPr/>
        </p:nvSpPr>
        <p:spPr bwMode="auto">
          <a:xfrm>
            <a:off x="440544" y="4055756"/>
            <a:ext cx="1512168" cy="720080"/>
          </a:xfrm>
          <a:prstGeom prst="flowChart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Prior information</a:t>
            </a:r>
            <a:endParaRPr kumimoji="0" lang="en-CA" sz="2000" b="0" i="0" u="none" strike="noStrike" cap="none" normalizeH="0" baseline="0" dirty="0">
              <a:ln>
                <a:noFill/>
              </a:ln>
              <a:solidFill>
                <a:schemeClr val="tx1"/>
              </a:solidFill>
              <a:effectLst/>
              <a:latin typeface="Times" pitchFamily="-110" charset="0"/>
            </a:endParaRPr>
          </a:p>
        </p:txBody>
      </p:sp>
      <p:sp>
        <p:nvSpPr>
          <p:cNvPr id="7" name="Flowchart: Process 6"/>
          <p:cNvSpPr/>
          <p:nvPr/>
        </p:nvSpPr>
        <p:spPr bwMode="auto">
          <a:xfrm>
            <a:off x="2487592" y="1967524"/>
            <a:ext cx="1512168" cy="720080"/>
          </a:xfrm>
          <a:prstGeom prst="flowChart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Likelihood</a:t>
            </a:r>
            <a:endParaRPr kumimoji="0" lang="en-CA" sz="2000" b="0" i="0" u="none" strike="noStrike" cap="none" normalizeH="0" baseline="0" dirty="0">
              <a:ln>
                <a:noFill/>
              </a:ln>
              <a:solidFill>
                <a:schemeClr val="tx1"/>
              </a:solidFill>
              <a:effectLst/>
              <a:latin typeface="Times" pitchFamily="-110" charset="0"/>
            </a:endParaRPr>
          </a:p>
        </p:txBody>
      </p:sp>
      <p:sp>
        <p:nvSpPr>
          <p:cNvPr id="8" name="Flowchart: Process 7"/>
          <p:cNvSpPr/>
          <p:nvPr/>
        </p:nvSpPr>
        <p:spPr bwMode="auto">
          <a:xfrm>
            <a:off x="5726832" y="3191660"/>
            <a:ext cx="1512168" cy="720080"/>
          </a:xfrm>
          <a:prstGeom prst="flowChart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Posterior distribution</a:t>
            </a:r>
            <a:endParaRPr kumimoji="0" lang="en-CA" sz="2000" b="0" i="0" u="none" strike="noStrike" cap="none" normalizeH="0" baseline="0" dirty="0">
              <a:ln>
                <a:noFill/>
              </a:ln>
              <a:solidFill>
                <a:schemeClr val="tx1"/>
              </a:solidFill>
              <a:effectLst/>
              <a:latin typeface="Times" pitchFamily="-110" charset="0"/>
            </a:endParaRPr>
          </a:p>
        </p:txBody>
      </p:sp>
      <p:sp>
        <p:nvSpPr>
          <p:cNvPr id="10" name="Flowchart: Alternate Process 9"/>
          <p:cNvSpPr/>
          <p:nvPr/>
        </p:nvSpPr>
        <p:spPr bwMode="auto">
          <a:xfrm>
            <a:off x="3999760" y="3119652"/>
            <a:ext cx="1385716" cy="864096"/>
          </a:xfrm>
          <a:prstGeom prst="flowChartAlternate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Bayes theorem</a:t>
            </a:r>
            <a:endParaRPr kumimoji="0" lang="en-CA" sz="2000" b="0" i="0" u="none" strike="noStrike" cap="none" normalizeH="0" baseline="0" dirty="0">
              <a:ln>
                <a:noFill/>
              </a:ln>
              <a:solidFill>
                <a:schemeClr val="tx1"/>
              </a:solidFill>
              <a:effectLst/>
              <a:latin typeface="Times" pitchFamily="-110" charset="0"/>
            </a:endParaRPr>
          </a:p>
        </p:txBody>
      </p:sp>
      <p:sp>
        <p:nvSpPr>
          <p:cNvPr id="11" name="Flowchart: Alternate Process 10"/>
          <p:cNvSpPr/>
          <p:nvPr/>
        </p:nvSpPr>
        <p:spPr bwMode="auto">
          <a:xfrm>
            <a:off x="7596336" y="3119652"/>
            <a:ext cx="1318106" cy="864096"/>
          </a:xfrm>
          <a:prstGeom prst="flowChartAlternateProcess">
            <a:avLst/>
          </a:prstGeom>
          <a:solidFill>
            <a:schemeClr val="accent3">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Inference</a:t>
            </a:r>
            <a:endParaRPr kumimoji="0" lang="en-CA" sz="2000" b="0" i="0" u="none" strike="noStrike" cap="none" normalizeH="0" baseline="0" dirty="0">
              <a:ln>
                <a:noFill/>
              </a:ln>
              <a:solidFill>
                <a:schemeClr val="tx1"/>
              </a:solidFill>
              <a:effectLst/>
              <a:latin typeface="Times" pitchFamily="-110" charset="0"/>
            </a:endParaRPr>
          </a:p>
        </p:txBody>
      </p:sp>
      <p:cxnSp>
        <p:nvCxnSpPr>
          <p:cNvPr id="13" name="Elbow Connector 12"/>
          <p:cNvCxnSpPr>
            <a:stCxn id="4" idx="3"/>
            <a:endCxn id="7" idx="1"/>
          </p:cNvCxnSpPr>
          <p:nvPr/>
        </p:nvCxnSpPr>
        <p:spPr bwMode="auto">
          <a:xfrm>
            <a:off x="1979712" y="1751500"/>
            <a:ext cx="507880" cy="576064"/>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5" name="Elbow Connector 14"/>
          <p:cNvCxnSpPr>
            <a:stCxn id="5" idx="3"/>
            <a:endCxn id="7" idx="1"/>
          </p:cNvCxnSpPr>
          <p:nvPr/>
        </p:nvCxnSpPr>
        <p:spPr bwMode="auto">
          <a:xfrm flipV="1">
            <a:off x="1979712" y="2327564"/>
            <a:ext cx="507880" cy="474732"/>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7" name="Elbow Connector 16"/>
          <p:cNvCxnSpPr>
            <a:endCxn id="10" idx="0"/>
          </p:cNvCxnSpPr>
          <p:nvPr/>
        </p:nvCxnSpPr>
        <p:spPr bwMode="auto">
          <a:xfrm>
            <a:off x="3999760" y="2429660"/>
            <a:ext cx="692858" cy="689992"/>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9" name="Elbow Connector 18"/>
          <p:cNvCxnSpPr>
            <a:stCxn id="10" idx="3"/>
            <a:endCxn id="8" idx="1"/>
          </p:cNvCxnSpPr>
          <p:nvPr/>
        </p:nvCxnSpPr>
        <p:spPr bwMode="auto">
          <a:xfrm>
            <a:off x="5385476" y="3551700"/>
            <a:ext cx="341356" cy="1270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1" name="Elbow Connector 20"/>
          <p:cNvCxnSpPr>
            <a:stCxn id="8" idx="3"/>
            <a:endCxn id="11" idx="1"/>
          </p:cNvCxnSpPr>
          <p:nvPr/>
        </p:nvCxnSpPr>
        <p:spPr bwMode="auto">
          <a:xfrm>
            <a:off x="7239000" y="3551700"/>
            <a:ext cx="357336" cy="12700"/>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7" name="Elbow Connector 26"/>
          <p:cNvCxnSpPr>
            <a:stCxn id="6" idx="3"/>
            <a:endCxn id="10" idx="2"/>
          </p:cNvCxnSpPr>
          <p:nvPr/>
        </p:nvCxnSpPr>
        <p:spPr bwMode="auto">
          <a:xfrm flipV="1">
            <a:off x="1952712" y="3983748"/>
            <a:ext cx="2739906" cy="432048"/>
          </a:xfrm>
          <a:prstGeom prst="bentConnector2">
            <a:avLst/>
          </a:prstGeom>
          <a:solidFill>
            <a:schemeClr val="accent1"/>
          </a:solidFill>
          <a:ln w="9525" cap="flat" cmpd="sng" algn="ctr">
            <a:solidFill>
              <a:schemeClr val="tx1"/>
            </a:solidFill>
            <a:prstDash val="solid"/>
            <a:round/>
            <a:headEnd type="none" w="med" len="med"/>
            <a:tailEnd type="triangle"/>
          </a:ln>
          <a:effectLst/>
        </p:spPr>
      </p:cxnSp>
      <p:graphicFrame>
        <p:nvGraphicFramePr>
          <p:cNvPr id="29" name="Object 6"/>
          <p:cNvGraphicFramePr>
            <a:graphicFrameLocks noChangeAspect="1"/>
          </p:cNvGraphicFramePr>
          <p:nvPr>
            <p:extLst>
              <p:ext uri="{D42A27DB-BD31-4B8C-83A1-F6EECF244321}">
                <p14:modId xmlns:p14="http://schemas.microsoft.com/office/powerpoint/2010/main" val="621846780"/>
              </p:ext>
            </p:extLst>
          </p:nvPr>
        </p:nvGraphicFramePr>
        <p:xfrm>
          <a:off x="3577830" y="1197115"/>
          <a:ext cx="2470150" cy="733425"/>
        </p:xfrm>
        <a:graphic>
          <a:graphicData uri="http://schemas.openxmlformats.org/presentationml/2006/ole">
            <mc:AlternateContent xmlns:mc="http://schemas.openxmlformats.org/markup-compatibility/2006">
              <mc:Choice xmlns:v="urn:schemas-microsoft-com:vml" Requires="v">
                <p:oleObj spid="_x0000_s17436" name="Equation" r:id="rId4" imgW="1409400" imgH="419040" progId="Equation.3">
                  <p:embed/>
                </p:oleObj>
              </mc:Choice>
              <mc:Fallback>
                <p:oleObj name="Equation" r:id="rId4" imgW="1409400" imgH="419040" progId="Equation.3">
                  <p:embed/>
                  <p:pic>
                    <p:nvPicPr>
                      <p:cNvPr id="0" name=""/>
                      <p:cNvPicPr>
                        <a:picLocks noChangeAspect="1" noChangeArrowheads="1"/>
                      </p:cNvPicPr>
                      <p:nvPr/>
                    </p:nvPicPr>
                    <p:blipFill>
                      <a:blip r:embed="rId5"/>
                      <a:srcRect/>
                      <a:stretch>
                        <a:fillRect/>
                      </a:stretch>
                    </p:blipFill>
                    <p:spPr bwMode="auto">
                      <a:xfrm>
                        <a:off x="3577830" y="1197115"/>
                        <a:ext cx="2470150" cy="73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 name="Rectangle 29"/>
          <p:cNvSpPr/>
          <p:nvPr/>
        </p:nvSpPr>
        <p:spPr>
          <a:xfrm>
            <a:off x="4816305" y="4350574"/>
            <a:ext cx="4572000" cy="646331"/>
          </a:xfrm>
          <a:prstGeom prst="rect">
            <a:avLst/>
          </a:prstGeom>
        </p:spPr>
        <p:txBody>
          <a:bodyPr>
            <a:spAutoFit/>
          </a:bodyPr>
          <a:lstStyle/>
          <a:p>
            <a:r>
              <a:rPr lang="en-US" altLang="en-US" dirty="0"/>
              <a:t>By knowing posterior distribution all kinds of estimates can be computed:</a:t>
            </a:r>
          </a:p>
        </p:txBody>
      </p:sp>
      <p:graphicFrame>
        <p:nvGraphicFramePr>
          <p:cNvPr id="31" name="Object 5"/>
          <p:cNvGraphicFramePr>
            <a:graphicFrameLocks noChangeAspect="1"/>
          </p:cNvGraphicFramePr>
          <p:nvPr>
            <p:extLst>
              <p:ext uri="{D42A27DB-BD31-4B8C-83A1-F6EECF244321}">
                <p14:modId xmlns:p14="http://schemas.microsoft.com/office/powerpoint/2010/main" val="2572624821"/>
              </p:ext>
            </p:extLst>
          </p:nvPr>
        </p:nvGraphicFramePr>
        <p:xfrm>
          <a:off x="5264150" y="5162550"/>
          <a:ext cx="3013075" cy="498475"/>
        </p:xfrm>
        <a:graphic>
          <a:graphicData uri="http://schemas.openxmlformats.org/presentationml/2006/ole">
            <mc:AlternateContent xmlns:mc="http://schemas.openxmlformats.org/markup-compatibility/2006">
              <mc:Choice xmlns:v="urn:schemas-microsoft-com:vml" Requires="v">
                <p:oleObj spid="_x0000_s17437" name="Equation" r:id="rId6" imgW="1688760" imgH="279360" progId="Equation.3">
                  <p:embed/>
                </p:oleObj>
              </mc:Choice>
              <mc:Fallback>
                <p:oleObj name="Equation" r:id="rId6" imgW="1688760" imgH="279360" progId="Equation.3">
                  <p:embed/>
                  <p:pic>
                    <p:nvPicPr>
                      <p:cNvPr id="0" name=""/>
                      <p:cNvPicPr>
                        <a:picLocks noChangeAspect="1" noChangeArrowheads="1"/>
                      </p:cNvPicPr>
                      <p:nvPr/>
                    </p:nvPicPr>
                    <p:blipFill>
                      <a:blip r:embed="rId7"/>
                      <a:srcRect/>
                      <a:stretch>
                        <a:fillRect/>
                      </a:stretch>
                    </p:blipFill>
                    <p:spPr bwMode="auto">
                      <a:xfrm>
                        <a:off x="5264150" y="5162550"/>
                        <a:ext cx="3013075"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Rectangle 8"/>
          <p:cNvSpPr/>
          <p:nvPr/>
        </p:nvSpPr>
        <p:spPr>
          <a:xfrm>
            <a:off x="3099476" y="6084585"/>
            <a:ext cx="5793004" cy="584775"/>
          </a:xfrm>
          <a:prstGeom prst="rect">
            <a:avLst/>
          </a:prstGeom>
        </p:spPr>
        <p:txBody>
          <a:bodyPr wrap="square">
            <a:spAutoFit/>
          </a:bodyPr>
          <a:lstStyle/>
          <a:p>
            <a:r>
              <a:rPr lang="en-CA" sz="1600" dirty="0"/>
              <a:t>W. Q. Meeker, et. al</a:t>
            </a:r>
            <a:r>
              <a:rPr lang="en-CA" sz="1600" dirty="0" smtClean="0"/>
              <a:t>., “Statistical intervals, A </a:t>
            </a:r>
            <a:r>
              <a:rPr lang="en-CA" sz="1600" dirty="0"/>
              <a:t>Guide for Practitioners and </a:t>
            </a:r>
            <a:r>
              <a:rPr lang="en-CA" sz="1600" dirty="0" smtClean="0"/>
              <a:t>Researchers,” </a:t>
            </a:r>
            <a:r>
              <a:rPr lang="en-CA" sz="1600" dirty="0"/>
              <a:t>Second </a:t>
            </a:r>
            <a:r>
              <a:rPr lang="en-CA" sz="1600" dirty="0" smtClean="0"/>
              <a:t>Edition, Wiley, 2017</a:t>
            </a:r>
            <a:endParaRPr lang="en-CA" sz="1600" dirty="0"/>
          </a:p>
        </p:txBody>
      </p:sp>
    </p:spTree>
    <p:extLst>
      <p:ext uri="{BB962C8B-B14F-4D97-AF65-F5344CB8AC3E}">
        <p14:creationId xmlns:p14="http://schemas.microsoft.com/office/powerpoint/2010/main" val="24029453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probability distribu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364" y="3284916"/>
            <a:ext cx="2819400" cy="22098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Credible intervals</a:t>
            </a:r>
            <a:endParaRPr lang="en-CA" dirty="0"/>
          </a:p>
        </p:txBody>
      </p:sp>
      <p:sp>
        <p:nvSpPr>
          <p:cNvPr id="3" name="Content Placeholder 2"/>
          <p:cNvSpPr>
            <a:spLocks noGrp="1"/>
          </p:cNvSpPr>
          <p:nvPr>
            <p:ph idx="1"/>
          </p:nvPr>
        </p:nvSpPr>
        <p:spPr>
          <a:xfrm>
            <a:off x="758485" y="1578730"/>
            <a:ext cx="7772400" cy="3886200"/>
          </a:xfrm>
        </p:spPr>
        <p:txBody>
          <a:bodyPr/>
          <a:lstStyle/>
          <a:p>
            <a:r>
              <a:rPr lang="en-US" dirty="0" smtClean="0"/>
              <a:t>Interpretation: the probability that the true mean is contained within the given interval is 95%.</a:t>
            </a:r>
            <a:endParaRPr lang="en-CA" dirty="0"/>
          </a:p>
        </p:txBody>
      </p:sp>
      <p:sp>
        <p:nvSpPr>
          <p:cNvPr id="9" name="Line 10"/>
          <p:cNvSpPr>
            <a:spLocks noChangeShapeType="1"/>
          </p:cNvSpPr>
          <p:nvPr/>
        </p:nvSpPr>
        <p:spPr bwMode="auto">
          <a:xfrm flipH="1">
            <a:off x="3851920" y="3035624"/>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0" name="Line 11"/>
          <p:cNvSpPr>
            <a:spLocks noChangeShapeType="1"/>
          </p:cNvSpPr>
          <p:nvPr/>
        </p:nvSpPr>
        <p:spPr bwMode="auto">
          <a:xfrm flipH="1">
            <a:off x="4860032" y="3102612"/>
            <a:ext cx="0" cy="25744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1" name="Line Callout 1 10"/>
          <p:cNvSpPr/>
          <p:nvPr/>
        </p:nvSpPr>
        <p:spPr bwMode="auto">
          <a:xfrm>
            <a:off x="5133445" y="2492896"/>
            <a:ext cx="2587824" cy="648072"/>
          </a:xfrm>
          <a:prstGeom prst="borderCallout1">
            <a:avLst>
              <a:gd name="adj1" fmla="val 18750"/>
              <a:gd name="adj2" fmla="val -8333"/>
              <a:gd name="adj3" fmla="val 202448"/>
              <a:gd name="adj4" fmla="val -37891"/>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95% probability the parameter</a:t>
            </a:r>
            <a:r>
              <a:rPr kumimoji="0" lang="en-US" sz="2000" b="0" i="0" u="none" strike="noStrike" cap="none" normalizeH="0" dirty="0" smtClean="0">
                <a:ln>
                  <a:noFill/>
                </a:ln>
                <a:solidFill>
                  <a:schemeClr val="tx1"/>
                </a:solidFill>
                <a:effectLst/>
                <a:latin typeface="Times" pitchFamily="-110" charset="0"/>
              </a:rPr>
              <a:t> is here</a:t>
            </a:r>
            <a:endParaRPr kumimoji="0" lang="en-CA" sz="2000" b="0" i="0" u="none" strike="noStrike" cap="none" normalizeH="0" baseline="0" dirty="0">
              <a:ln>
                <a:noFill/>
              </a:ln>
              <a:solidFill>
                <a:schemeClr val="tx1"/>
              </a:solidFill>
              <a:effectLst/>
              <a:latin typeface="Times" pitchFamily="-110" charset="0"/>
            </a:endParaRPr>
          </a:p>
        </p:txBody>
      </p:sp>
      <p:sp>
        <p:nvSpPr>
          <p:cNvPr id="12" name="Line Callout 1 11"/>
          <p:cNvSpPr/>
          <p:nvPr/>
        </p:nvSpPr>
        <p:spPr bwMode="auto">
          <a:xfrm>
            <a:off x="2858513" y="4315187"/>
            <a:ext cx="721129" cy="432048"/>
          </a:xfrm>
          <a:prstGeom prst="borderCallout1">
            <a:avLst>
              <a:gd name="adj1" fmla="val 48318"/>
              <a:gd name="adj2" fmla="val 97878"/>
              <a:gd name="adj3" fmla="val 178379"/>
              <a:gd name="adj4" fmla="val 130903"/>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
        <p:nvSpPr>
          <p:cNvPr id="13" name="TextBox 12"/>
          <p:cNvSpPr txBox="1"/>
          <p:nvPr/>
        </p:nvSpPr>
        <p:spPr>
          <a:xfrm>
            <a:off x="2049432" y="3007669"/>
            <a:ext cx="1402948" cy="646331"/>
          </a:xfrm>
          <a:prstGeom prst="rect">
            <a:avLst/>
          </a:prstGeom>
          <a:noFill/>
        </p:spPr>
        <p:txBody>
          <a:bodyPr wrap="none" rtlCol="0">
            <a:spAutoFit/>
          </a:bodyPr>
          <a:lstStyle/>
          <a:p>
            <a:r>
              <a:rPr lang="en-US" dirty="0" smtClean="0"/>
              <a:t>Posterior </a:t>
            </a:r>
          </a:p>
          <a:p>
            <a:r>
              <a:rPr lang="en-US" dirty="0" smtClean="0"/>
              <a:t>Distribution </a:t>
            </a:r>
            <a:endParaRPr lang="en-CA" dirty="0"/>
          </a:p>
        </p:txBody>
      </p:sp>
      <p:sp>
        <p:nvSpPr>
          <p:cNvPr id="14" name="Line Callout 1 13"/>
          <p:cNvSpPr/>
          <p:nvPr/>
        </p:nvSpPr>
        <p:spPr bwMode="auto">
          <a:xfrm>
            <a:off x="5924027" y="4862383"/>
            <a:ext cx="759195" cy="432048"/>
          </a:xfrm>
          <a:prstGeom prst="borderCallout1">
            <a:avLst>
              <a:gd name="adj1" fmla="val 18750"/>
              <a:gd name="adj2" fmla="val -8333"/>
              <a:gd name="adj3" fmla="val 73180"/>
              <a:gd name="adj4" fmla="val -121500"/>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pitchFamily="-110" charset="0"/>
              </a:rPr>
              <a:t>2.5%</a:t>
            </a:r>
            <a:endParaRPr kumimoji="0" lang="en-CA" sz="2000" b="0" i="0" u="none" strike="noStrike" cap="none" normalizeH="0" baseline="0" dirty="0">
              <a:ln>
                <a:noFill/>
              </a:ln>
              <a:solidFill>
                <a:schemeClr val="tx1"/>
              </a:solidFill>
              <a:effectLst/>
              <a:latin typeface="Times" pitchFamily="-110" charset="0"/>
            </a:endParaRPr>
          </a:p>
        </p:txBody>
      </p:sp>
    </p:spTree>
    <p:extLst>
      <p:ext uri="{BB962C8B-B14F-4D97-AF65-F5344CB8AC3E}">
        <p14:creationId xmlns:p14="http://schemas.microsoft.com/office/powerpoint/2010/main" val="22115502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CA" dirty="0"/>
          </a:p>
        </p:txBody>
      </p:sp>
      <p:sp>
        <p:nvSpPr>
          <p:cNvPr id="3" name="Content Placeholder 2"/>
          <p:cNvSpPr>
            <a:spLocks noGrp="1"/>
          </p:cNvSpPr>
          <p:nvPr>
            <p:ph idx="1"/>
          </p:nvPr>
        </p:nvSpPr>
        <p:spPr/>
        <p:txBody>
          <a:bodyPr/>
          <a:lstStyle/>
          <a:p>
            <a:r>
              <a:rPr lang="en-US" dirty="0" smtClean="0"/>
              <a:t>Introduce an uncertainty framework</a:t>
            </a:r>
          </a:p>
          <a:p>
            <a:r>
              <a:rPr lang="en-US" dirty="0" smtClean="0"/>
              <a:t>Show several biomedical applications</a:t>
            </a:r>
          </a:p>
          <a:p>
            <a:r>
              <a:rPr lang="en-US" dirty="0" smtClean="0"/>
              <a:t>Focus on resampling methods</a:t>
            </a:r>
            <a:endParaRPr lang="en-US" dirty="0"/>
          </a:p>
          <a:p>
            <a:pPr lvl="1"/>
            <a:r>
              <a:rPr lang="en-US" dirty="0" smtClean="0"/>
              <a:t>Bootstrap, Monte Carlo</a:t>
            </a:r>
            <a:endParaRPr lang="en-CA" dirty="0"/>
          </a:p>
        </p:txBody>
      </p:sp>
    </p:spTree>
    <p:extLst>
      <p:ext uri="{BB962C8B-B14F-4D97-AF65-F5344CB8AC3E}">
        <p14:creationId xmlns:p14="http://schemas.microsoft.com/office/powerpoint/2010/main" val="1345681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Monte Carlo methods</a:t>
            </a:r>
            <a:endParaRPr lang="en-CA" dirty="0"/>
          </a:p>
        </p:txBody>
      </p:sp>
      <p:sp>
        <p:nvSpPr>
          <p:cNvPr id="3" name="Content Placeholder 2"/>
          <p:cNvSpPr>
            <a:spLocks noGrp="1"/>
          </p:cNvSpPr>
          <p:nvPr>
            <p:ph idx="1"/>
          </p:nvPr>
        </p:nvSpPr>
        <p:spPr>
          <a:xfrm>
            <a:off x="685800" y="1524000"/>
            <a:ext cx="4318248" cy="3886200"/>
          </a:xfrm>
        </p:spPr>
        <p:txBody>
          <a:bodyPr/>
          <a:lstStyle/>
          <a:p>
            <a:r>
              <a:rPr lang="en-US" dirty="0" smtClean="0"/>
              <a:t>Use</a:t>
            </a:r>
          </a:p>
          <a:p>
            <a:pPr lvl="1"/>
            <a:r>
              <a:rPr lang="en-US" dirty="0" smtClean="0"/>
              <a:t>Solving integrals</a:t>
            </a:r>
          </a:p>
          <a:p>
            <a:pPr lvl="1"/>
            <a:r>
              <a:rPr lang="en-US" dirty="0" smtClean="0"/>
              <a:t>Propagating uncertainties</a:t>
            </a:r>
          </a:p>
          <a:p>
            <a:pPr lvl="1"/>
            <a:r>
              <a:rPr lang="en-US" dirty="0" smtClean="0"/>
              <a:t>Sequential Monte Carlo methods for parameter estimation</a:t>
            </a:r>
            <a:endParaRPr lang="en-CA" dirty="0"/>
          </a:p>
        </p:txBody>
      </p:sp>
      <p:sp>
        <p:nvSpPr>
          <p:cNvPr id="4" name="Text Box 5"/>
          <p:cNvSpPr txBox="1">
            <a:spLocks noChangeArrowheads="1"/>
          </p:cNvSpPr>
          <p:nvPr/>
        </p:nvSpPr>
        <p:spPr bwMode="auto">
          <a:xfrm>
            <a:off x="4994896" y="1615778"/>
            <a:ext cx="996950" cy="366712"/>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u="sng">
                <a:latin typeface="Times New Roman" panose="02020603050405020304" pitchFamily="18" charset="0"/>
              </a:rPr>
              <a:t>Solution</a:t>
            </a:r>
          </a:p>
        </p:txBody>
      </p:sp>
      <p:sp>
        <p:nvSpPr>
          <p:cNvPr id="5" name="Text Box 6"/>
          <p:cNvSpPr txBox="1">
            <a:spLocks noChangeArrowheads="1"/>
          </p:cNvSpPr>
          <p:nvPr/>
        </p:nvSpPr>
        <p:spPr bwMode="auto">
          <a:xfrm>
            <a:off x="7214221" y="1579265"/>
            <a:ext cx="1022350" cy="366713"/>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800" b="1" u="sng">
                <a:latin typeface="Times New Roman" panose="02020603050405020304" pitchFamily="18" charset="0"/>
              </a:rPr>
              <a:t>Problem</a:t>
            </a:r>
          </a:p>
        </p:txBody>
      </p:sp>
      <p:sp>
        <p:nvSpPr>
          <p:cNvPr id="6" name="AutoShape 7"/>
          <p:cNvSpPr>
            <a:spLocks noChangeAspect="1" noChangeArrowheads="1"/>
          </p:cNvSpPr>
          <p:nvPr/>
        </p:nvSpPr>
        <p:spPr bwMode="auto">
          <a:xfrm>
            <a:off x="5140946" y="1988840"/>
            <a:ext cx="1611313" cy="5969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dirty="0">
                <a:latin typeface="Times New Roman" panose="02020603050405020304" pitchFamily="18" charset="0"/>
              </a:rPr>
              <a:t>Estimate </a:t>
            </a:r>
          </a:p>
          <a:p>
            <a:pPr algn="ctr"/>
            <a:r>
              <a:rPr lang="en-US" altLang="en-US" sz="1800" dirty="0">
                <a:latin typeface="Times New Roman" panose="02020603050405020304" pitchFamily="18" charset="0"/>
              </a:rPr>
              <a:t>posterior</a:t>
            </a:r>
          </a:p>
        </p:txBody>
      </p:sp>
      <p:sp>
        <p:nvSpPr>
          <p:cNvPr id="7" name="AutoShape 9"/>
          <p:cNvSpPr>
            <a:spLocks noChangeAspect="1" noChangeArrowheads="1"/>
          </p:cNvSpPr>
          <p:nvPr/>
        </p:nvSpPr>
        <p:spPr bwMode="auto">
          <a:xfrm>
            <a:off x="7269784" y="2908003"/>
            <a:ext cx="1609725" cy="5969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latin typeface="Times New Roman" panose="02020603050405020304" pitchFamily="18" charset="0"/>
              </a:rPr>
              <a:t>Difficult to </a:t>
            </a:r>
          </a:p>
          <a:p>
            <a:pPr algn="ctr"/>
            <a:r>
              <a:rPr lang="en-US" altLang="en-US" sz="1800">
                <a:latin typeface="Times New Roman" panose="02020603050405020304" pitchFamily="18" charset="0"/>
              </a:rPr>
              <a:t>draw samples</a:t>
            </a:r>
          </a:p>
        </p:txBody>
      </p:sp>
      <p:cxnSp>
        <p:nvCxnSpPr>
          <p:cNvPr id="8" name="AutoShape 10"/>
          <p:cNvCxnSpPr>
            <a:cxnSpLocks noChangeShapeType="1"/>
            <a:stCxn id="11" idx="3"/>
            <a:endCxn id="7" idx="1"/>
          </p:cNvCxnSpPr>
          <p:nvPr/>
        </p:nvCxnSpPr>
        <p:spPr bwMode="auto">
          <a:xfrm>
            <a:off x="6752259" y="3206453"/>
            <a:ext cx="5175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AutoShape 11"/>
          <p:cNvSpPr>
            <a:spLocks noChangeAspect="1" noChangeArrowheads="1"/>
          </p:cNvSpPr>
          <p:nvPr/>
        </p:nvSpPr>
        <p:spPr bwMode="auto">
          <a:xfrm>
            <a:off x="7269784" y="1990428"/>
            <a:ext cx="1609725" cy="5969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latin typeface="Times New Roman" panose="02020603050405020304" pitchFamily="18" charset="0"/>
              </a:rPr>
              <a:t>Integrals are </a:t>
            </a:r>
          </a:p>
          <a:p>
            <a:pPr algn="ctr"/>
            <a:r>
              <a:rPr lang="en-US" altLang="en-US" sz="1800">
                <a:latin typeface="Times New Roman" panose="02020603050405020304" pitchFamily="18" charset="0"/>
              </a:rPr>
              <a:t>not tractable</a:t>
            </a:r>
          </a:p>
        </p:txBody>
      </p:sp>
      <p:cxnSp>
        <p:nvCxnSpPr>
          <p:cNvPr id="10" name="AutoShape 12"/>
          <p:cNvCxnSpPr>
            <a:cxnSpLocks noChangeShapeType="1"/>
            <a:endCxn id="9" idx="1"/>
          </p:cNvCxnSpPr>
          <p:nvPr/>
        </p:nvCxnSpPr>
        <p:spPr bwMode="auto">
          <a:xfrm>
            <a:off x="6752259" y="2288878"/>
            <a:ext cx="517525"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AutoShape 13"/>
          <p:cNvSpPr>
            <a:spLocks noChangeAspect="1" noChangeArrowheads="1"/>
          </p:cNvSpPr>
          <p:nvPr/>
        </p:nvSpPr>
        <p:spPr bwMode="auto">
          <a:xfrm>
            <a:off x="5140946" y="2908003"/>
            <a:ext cx="1611313" cy="596900"/>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dirty="0">
                <a:latin typeface="Times New Roman" panose="02020603050405020304" pitchFamily="18" charset="0"/>
              </a:rPr>
              <a:t>Monte Carlo </a:t>
            </a:r>
          </a:p>
          <a:p>
            <a:pPr algn="ctr"/>
            <a:r>
              <a:rPr lang="en-US" altLang="en-US" sz="1800" dirty="0">
                <a:latin typeface="Times New Roman" panose="02020603050405020304" pitchFamily="18" charset="0"/>
              </a:rPr>
              <a:t>Sampling</a:t>
            </a:r>
          </a:p>
        </p:txBody>
      </p:sp>
      <p:cxnSp>
        <p:nvCxnSpPr>
          <p:cNvPr id="12" name="AutoShape 14"/>
          <p:cNvCxnSpPr>
            <a:cxnSpLocks noChangeShapeType="1"/>
            <a:endCxn id="11" idx="0"/>
          </p:cNvCxnSpPr>
          <p:nvPr/>
        </p:nvCxnSpPr>
        <p:spPr bwMode="auto">
          <a:xfrm>
            <a:off x="5947396" y="2587328"/>
            <a:ext cx="0" cy="3206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AutoShape 15"/>
          <p:cNvSpPr>
            <a:spLocks noChangeAspect="1" noChangeArrowheads="1"/>
          </p:cNvSpPr>
          <p:nvPr/>
        </p:nvSpPr>
        <p:spPr bwMode="auto">
          <a:xfrm>
            <a:off x="5140946" y="3892253"/>
            <a:ext cx="1611313" cy="595312"/>
          </a:xfrm>
          <a:prstGeom prst="roundRect">
            <a:avLst>
              <a:gd name="adj" fmla="val 16667"/>
            </a:avLst>
          </a:prstGeom>
          <a:noFill/>
          <a:ln w="9525" algn="ctr">
            <a:solidFill>
              <a:schemeClr val="tx1"/>
            </a:solidFill>
            <a:round/>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sz="1800">
                <a:latin typeface="Times New Roman" panose="02020603050405020304" pitchFamily="18" charset="0"/>
              </a:rPr>
              <a:t>Importance</a:t>
            </a:r>
          </a:p>
          <a:p>
            <a:pPr algn="ctr"/>
            <a:r>
              <a:rPr lang="en-US" altLang="en-US" sz="1800">
                <a:latin typeface="Times New Roman" panose="02020603050405020304" pitchFamily="18" charset="0"/>
              </a:rPr>
              <a:t>Sampling</a:t>
            </a:r>
          </a:p>
        </p:txBody>
      </p:sp>
      <p:cxnSp>
        <p:nvCxnSpPr>
          <p:cNvPr id="14" name="AutoShape 16"/>
          <p:cNvCxnSpPr>
            <a:cxnSpLocks noChangeShapeType="1"/>
            <a:stCxn id="11" idx="2"/>
            <a:endCxn id="13" idx="0"/>
          </p:cNvCxnSpPr>
          <p:nvPr/>
        </p:nvCxnSpPr>
        <p:spPr bwMode="auto">
          <a:xfrm>
            <a:off x="5948984" y="3504903"/>
            <a:ext cx="0" cy="3873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Line 17"/>
          <p:cNvSpPr>
            <a:spLocks noChangeShapeType="1"/>
          </p:cNvSpPr>
          <p:nvPr/>
        </p:nvSpPr>
        <p:spPr bwMode="auto">
          <a:xfrm flipH="1">
            <a:off x="6734796" y="2560340"/>
            <a:ext cx="571500" cy="377825"/>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
        <p:nvSpPr>
          <p:cNvPr id="16" name="Line 18"/>
          <p:cNvSpPr>
            <a:spLocks noChangeShapeType="1"/>
          </p:cNvSpPr>
          <p:nvPr/>
        </p:nvSpPr>
        <p:spPr bwMode="auto">
          <a:xfrm flipH="1">
            <a:off x="6734796" y="3484265"/>
            <a:ext cx="571500" cy="404813"/>
          </a:xfrm>
          <a:prstGeom prst="line">
            <a:avLst/>
          </a:prstGeom>
          <a:noFill/>
          <a:ln w="9525" cap="rnd">
            <a:solidFill>
              <a:schemeClr val="tx1"/>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CA"/>
          </a:p>
        </p:txBody>
      </p:sp>
    </p:spTree>
    <p:extLst>
      <p:ext uri="{BB962C8B-B14F-4D97-AF65-F5344CB8AC3E}">
        <p14:creationId xmlns:p14="http://schemas.microsoft.com/office/powerpoint/2010/main" val="5120706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7"/>
          <p:cNvSpPr>
            <a:spLocks noGrp="1"/>
          </p:cNvSpPr>
          <p:nvPr>
            <p:ph type="sldNum" sz="quarter" idx="12"/>
          </p:nvPr>
        </p:nvSpPr>
        <p:spPr/>
        <p:txBody>
          <a:bodyPr/>
          <a:lstStyle/>
          <a:p>
            <a:fld id="{00C3A38F-D136-4DDA-8723-F047BC8AEA6C}" type="slidenum">
              <a:rPr lang="en-US" altLang="en-US"/>
              <a:pPr/>
              <a:t>61</a:t>
            </a:fld>
            <a:endParaRPr lang="en-US" altLang="en-US"/>
          </a:p>
        </p:txBody>
      </p:sp>
      <p:sp>
        <p:nvSpPr>
          <p:cNvPr id="137218" name="Rectangle 2"/>
          <p:cNvSpPr>
            <a:spLocks noGrp="1" noChangeArrowheads="1"/>
          </p:cNvSpPr>
          <p:nvPr>
            <p:ph type="title"/>
          </p:nvPr>
        </p:nvSpPr>
        <p:spPr/>
        <p:txBody>
          <a:bodyPr/>
          <a:lstStyle/>
          <a:p>
            <a:r>
              <a:rPr lang="en-US" dirty="0"/>
              <a:t>Evaluating integrals using Monte Carlo methods</a:t>
            </a:r>
            <a:endParaRPr lang="en-US" altLang="en-US" dirty="0"/>
          </a:p>
        </p:txBody>
      </p:sp>
      <p:sp>
        <p:nvSpPr>
          <p:cNvPr id="137219" name="Rectangle 3"/>
          <p:cNvSpPr>
            <a:spLocks noGrp="1" noChangeArrowheads="1"/>
          </p:cNvSpPr>
          <p:nvPr>
            <p:ph type="body" sz="half" idx="1"/>
          </p:nvPr>
        </p:nvSpPr>
        <p:spPr>
          <a:xfrm>
            <a:off x="457200" y="1600201"/>
            <a:ext cx="7067128" cy="3917032"/>
          </a:xfrm>
        </p:spPr>
        <p:txBody>
          <a:bodyPr/>
          <a:lstStyle/>
          <a:p>
            <a:pPr marL="571500" indent="-571500"/>
            <a:r>
              <a:rPr lang="en-US" altLang="en-US" dirty="0"/>
              <a:t>Example: Estimate the variance of a zero mean Gaussian process</a:t>
            </a:r>
          </a:p>
          <a:p>
            <a:pPr marL="571500" indent="-571500"/>
            <a:endParaRPr lang="en-US" altLang="en-US" dirty="0"/>
          </a:p>
          <a:p>
            <a:pPr marL="571500" indent="-571500"/>
            <a:endParaRPr lang="en-US" altLang="en-US" dirty="0"/>
          </a:p>
          <a:p>
            <a:pPr marL="571500" indent="-571500"/>
            <a:r>
              <a:rPr lang="en-US" altLang="en-US" dirty="0"/>
              <a:t>Monte Carlo approach:</a:t>
            </a:r>
          </a:p>
          <a:p>
            <a:pPr marL="571500" indent="-571500">
              <a:buSzTx/>
              <a:buFont typeface="Wingdings" panose="05000000000000000000" pitchFamily="2" charset="2"/>
              <a:buAutoNum type="arabicPeriod"/>
            </a:pPr>
            <a:r>
              <a:rPr lang="en-US" altLang="en-US" dirty="0"/>
              <a:t>Simulate M random variables from a Gaussian distribution</a:t>
            </a:r>
          </a:p>
          <a:p>
            <a:pPr marL="571500" indent="-571500">
              <a:buFont typeface="Wingdings" panose="05000000000000000000" pitchFamily="2" charset="2"/>
              <a:buNone/>
            </a:pPr>
            <a:endParaRPr lang="en-US" altLang="en-US" dirty="0"/>
          </a:p>
          <a:p>
            <a:pPr marL="571500" indent="-571500">
              <a:buSzTx/>
              <a:buFont typeface="Wingdings" panose="05000000000000000000" pitchFamily="2" charset="2"/>
              <a:buAutoNum type="arabicPeriod" startAt="2"/>
            </a:pPr>
            <a:r>
              <a:rPr lang="en-US" altLang="en-US" dirty="0" smtClean="0"/>
              <a:t>Compute </a:t>
            </a:r>
            <a:r>
              <a:rPr lang="en-US" altLang="en-US" dirty="0"/>
              <a:t>the average</a:t>
            </a:r>
          </a:p>
        </p:txBody>
      </p:sp>
      <p:graphicFrame>
        <p:nvGraphicFramePr>
          <p:cNvPr id="137220" name="Object 4"/>
          <p:cNvGraphicFramePr>
            <a:graphicFrameLocks noGrp="1" noChangeAspect="1"/>
          </p:cNvGraphicFramePr>
          <p:nvPr>
            <p:ph sz="quarter" idx="2"/>
            <p:extLst>
              <p:ext uri="{D42A27DB-BD31-4B8C-83A1-F6EECF244321}">
                <p14:modId xmlns:p14="http://schemas.microsoft.com/office/powerpoint/2010/main" val="2867937122"/>
              </p:ext>
            </p:extLst>
          </p:nvPr>
        </p:nvGraphicFramePr>
        <p:xfrm>
          <a:off x="3851920" y="2132856"/>
          <a:ext cx="1828800" cy="900113"/>
        </p:xfrm>
        <a:graphic>
          <a:graphicData uri="http://schemas.openxmlformats.org/presentationml/2006/ole">
            <mc:AlternateContent xmlns:mc="http://schemas.openxmlformats.org/markup-compatibility/2006">
              <mc:Choice xmlns:v="urn:schemas-microsoft-com:vml" Requires="v">
                <p:oleObj spid="_x0000_s2275" name="Equation" r:id="rId3" imgW="952200" imgH="469800" progId="Equation.3">
                  <p:embed/>
                </p:oleObj>
              </mc:Choice>
              <mc:Fallback>
                <p:oleObj name="Equation" r:id="rId3" imgW="9522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132856"/>
                        <a:ext cx="18288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2" name="Object 6"/>
          <p:cNvGraphicFramePr>
            <a:graphicFrameLocks noGrp="1" noChangeAspect="1"/>
          </p:cNvGraphicFramePr>
          <p:nvPr>
            <p:ph sz="quarter" idx="3"/>
            <p:extLst>
              <p:ext uri="{D42A27DB-BD31-4B8C-83A1-F6EECF244321}">
                <p14:modId xmlns:p14="http://schemas.microsoft.com/office/powerpoint/2010/main" val="3794152928"/>
              </p:ext>
            </p:extLst>
          </p:nvPr>
        </p:nvGraphicFramePr>
        <p:xfrm>
          <a:off x="3713807" y="3958334"/>
          <a:ext cx="2105025" cy="492125"/>
        </p:xfrm>
        <a:graphic>
          <a:graphicData uri="http://schemas.openxmlformats.org/presentationml/2006/ole">
            <mc:AlternateContent xmlns:mc="http://schemas.openxmlformats.org/markup-compatibility/2006">
              <mc:Choice xmlns:v="urn:schemas-microsoft-com:vml" Requires="v">
                <p:oleObj spid="_x0000_s2276" name="Equation" r:id="rId5" imgW="977760" imgH="228600" progId="Equation.3">
                  <p:embed/>
                </p:oleObj>
              </mc:Choice>
              <mc:Fallback>
                <p:oleObj name="Equation" r:id="rId5" imgW="97776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3807" y="3958334"/>
                        <a:ext cx="21050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7224" name="Object 8"/>
          <p:cNvGraphicFramePr>
            <a:graphicFrameLocks noChangeAspect="1"/>
          </p:cNvGraphicFramePr>
          <p:nvPr>
            <p:extLst>
              <p:ext uri="{D42A27DB-BD31-4B8C-83A1-F6EECF244321}">
                <p14:modId xmlns:p14="http://schemas.microsoft.com/office/powerpoint/2010/main" val="1185850027"/>
              </p:ext>
            </p:extLst>
          </p:nvPr>
        </p:nvGraphicFramePr>
        <p:xfrm>
          <a:off x="3440756" y="4767127"/>
          <a:ext cx="2651125" cy="855662"/>
        </p:xfrm>
        <a:graphic>
          <a:graphicData uri="http://schemas.openxmlformats.org/presentationml/2006/ole">
            <mc:AlternateContent xmlns:mc="http://schemas.openxmlformats.org/markup-compatibility/2006">
              <mc:Choice xmlns:v="urn:schemas-microsoft-com:vml" Requires="v">
                <p:oleObj spid="_x0000_s2277" name="Equation" r:id="rId7" imgW="1218960" imgH="393480" progId="Equation.3">
                  <p:embed/>
                </p:oleObj>
              </mc:Choice>
              <mc:Fallback>
                <p:oleObj name="Equation" r:id="rId7" imgW="121896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40756" y="4767127"/>
                        <a:ext cx="2651125"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2415393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4294967295"/>
          </p:nvPr>
        </p:nvSpPr>
        <p:spPr>
          <a:xfrm>
            <a:off x="6553200" y="6243638"/>
            <a:ext cx="2133600" cy="457200"/>
          </a:xfrm>
          <a:prstGeom prst="rect">
            <a:avLst/>
          </a:prstGeom>
        </p:spPr>
        <p:txBody>
          <a:bodyPr/>
          <a:lstStyle/>
          <a:p>
            <a:fld id="{5A6E58B9-5B5A-4402-9F6E-F3C95B4E70D7}" type="slidenum">
              <a:rPr lang="en-US" altLang="en-US"/>
              <a:pPr/>
              <a:t>62</a:t>
            </a:fld>
            <a:endParaRPr lang="en-US" altLang="en-US"/>
          </a:p>
        </p:txBody>
      </p:sp>
      <p:sp>
        <p:nvSpPr>
          <p:cNvPr id="143362" name="Rectangle 2"/>
          <p:cNvSpPr>
            <a:spLocks noGrp="1" noChangeArrowheads="1"/>
          </p:cNvSpPr>
          <p:nvPr>
            <p:ph type="title"/>
          </p:nvPr>
        </p:nvSpPr>
        <p:spPr/>
        <p:txBody>
          <a:bodyPr/>
          <a:lstStyle/>
          <a:p>
            <a:r>
              <a:rPr lang="en-US" altLang="en-US"/>
              <a:t>Importance sampling</a:t>
            </a:r>
          </a:p>
        </p:txBody>
      </p:sp>
      <p:sp>
        <p:nvSpPr>
          <p:cNvPr id="143363" name="Rectangle 3"/>
          <p:cNvSpPr>
            <a:spLocks noGrp="1" noChangeArrowheads="1"/>
          </p:cNvSpPr>
          <p:nvPr>
            <p:ph type="body" idx="1"/>
          </p:nvPr>
        </p:nvSpPr>
        <p:spPr>
          <a:xfrm>
            <a:off x="457200" y="1676400"/>
            <a:ext cx="8686800" cy="4530725"/>
          </a:xfrm>
        </p:spPr>
        <p:txBody>
          <a:bodyPr/>
          <a:lstStyle/>
          <a:p>
            <a:pPr marL="571500" indent="-571500">
              <a:lnSpc>
                <a:spcPct val="90000"/>
              </a:lnSpc>
            </a:pPr>
            <a:r>
              <a:rPr lang="en-US" altLang="en-US" dirty="0"/>
              <a:t>Classical Monte Carlo integration – Difficult to draw samples from the desired distribution</a:t>
            </a:r>
          </a:p>
          <a:p>
            <a:pPr marL="571500" indent="-571500">
              <a:lnSpc>
                <a:spcPct val="90000"/>
              </a:lnSpc>
            </a:pPr>
            <a:r>
              <a:rPr lang="en-US" altLang="en-US" dirty="0"/>
              <a:t>Importance sampling solution: </a:t>
            </a:r>
          </a:p>
          <a:p>
            <a:pPr marL="839788" lvl="1" indent="-495300">
              <a:lnSpc>
                <a:spcPct val="90000"/>
              </a:lnSpc>
              <a:buFont typeface="Wingdings" panose="05000000000000000000" pitchFamily="2" charset="2"/>
              <a:buAutoNum type="arabicPeriod"/>
            </a:pPr>
            <a:r>
              <a:rPr lang="en-US" altLang="en-US" sz="1800" dirty="0"/>
              <a:t>Draw samples from another (proposal) distribution </a:t>
            </a:r>
          </a:p>
          <a:p>
            <a:pPr marL="839788" lvl="1" indent="-495300">
              <a:lnSpc>
                <a:spcPct val="90000"/>
              </a:lnSpc>
              <a:buFont typeface="Wingdings" panose="05000000000000000000" pitchFamily="2" charset="2"/>
              <a:buAutoNum type="arabicPeriod"/>
            </a:pPr>
            <a:r>
              <a:rPr lang="en-US" altLang="en-US" sz="1800" dirty="0"/>
              <a:t>Weight them according to how they fit the original distribution</a:t>
            </a:r>
          </a:p>
          <a:p>
            <a:pPr marL="839788" lvl="1" indent="-495300">
              <a:lnSpc>
                <a:spcPct val="90000"/>
              </a:lnSpc>
              <a:buFont typeface="Wingdings" panose="05000000000000000000" pitchFamily="2" charset="2"/>
              <a:buNone/>
            </a:pPr>
            <a:endParaRPr lang="en-US" altLang="en-US" sz="1800" dirty="0"/>
          </a:p>
          <a:p>
            <a:pPr marL="571500" indent="-571500">
              <a:lnSpc>
                <a:spcPct val="90000"/>
              </a:lnSpc>
            </a:pPr>
            <a:r>
              <a:rPr lang="en-US" altLang="en-US" u="sng" dirty="0"/>
              <a:t>Free to choose the proposal density</a:t>
            </a:r>
          </a:p>
          <a:p>
            <a:pPr marL="571500" indent="-571500">
              <a:lnSpc>
                <a:spcPct val="90000"/>
              </a:lnSpc>
            </a:pPr>
            <a:r>
              <a:rPr lang="en-US" altLang="en-US" dirty="0"/>
              <a:t>Important:</a:t>
            </a:r>
          </a:p>
          <a:p>
            <a:pPr marL="839788" lvl="1" indent="-495300">
              <a:lnSpc>
                <a:spcPct val="90000"/>
              </a:lnSpc>
            </a:pPr>
            <a:r>
              <a:rPr lang="en-US" altLang="en-US" sz="1800" dirty="0"/>
              <a:t>It should be easy to sample from the proposal density</a:t>
            </a:r>
          </a:p>
          <a:p>
            <a:pPr marL="839788" lvl="1" indent="-495300">
              <a:lnSpc>
                <a:spcPct val="90000"/>
              </a:lnSpc>
            </a:pPr>
            <a:r>
              <a:rPr lang="en-US" altLang="en-US" sz="1800" dirty="0"/>
              <a:t>Proposal density should resemble the original density as closely as possible</a:t>
            </a:r>
          </a:p>
          <a:p>
            <a:pPr marL="571500" indent="-571500">
              <a:lnSpc>
                <a:spcPct val="90000"/>
              </a:lnSpc>
            </a:pPr>
            <a:endParaRPr lang="en-US" altLang="en-US" sz="1800" dirty="0"/>
          </a:p>
        </p:txBody>
      </p:sp>
    </p:spTree>
    <p:extLst>
      <p:ext uri="{BB962C8B-B14F-4D97-AF65-F5344CB8AC3E}">
        <p14:creationId xmlns:p14="http://schemas.microsoft.com/office/powerpoint/2010/main" val="425772106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6"/>
          <p:cNvSpPr>
            <a:spLocks noGrp="1"/>
          </p:cNvSpPr>
          <p:nvPr>
            <p:ph type="sldNum" sz="quarter" idx="12"/>
          </p:nvPr>
        </p:nvSpPr>
        <p:spPr/>
        <p:txBody>
          <a:bodyPr/>
          <a:lstStyle/>
          <a:p>
            <a:fld id="{78A83CAE-A2C6-41A7-A058-9270001437AA}" type="slidenum">
              <a:rPr lang="en-US" altLang="en-US"/>
              <a:pPr/>
              <a:t>63</a:t>
            </a:fld>
            <a:endParaRPr lang="en-US" altLang="en-US"/>
          </a:p>
        </p:txBody>
      </p:sp>
      <p:sp>
        <p:nvSpPr>
          <p:cNvPr id="141314" name="Rectangle 2"/>
          <p:cNvSpPr>
            <a:spLocks noGrp="1" noChangeArrowheads="1"/>
          </p:cNvSpPr>
          <p:nvPr>
            <p:ph type="title"/>
          </p:nvPr>
        </p:nvSpPr>
        <p:spPr/>
        <p:txBody>
          <a:bodyPr/>
          <a:lstStyle/>
          <a:p>
            <a:r>
              <a:rPr lang="en-US" altLang="en-US"/>
              <a:t>Importance sampling	</a:t>
            </a:r>
          </a:p>
        </p:txBody>
      </p:sp>
      <p:sp>
        <p:nvSpPr>
          <p:cNvPr id="141315" name="Rectangle 3"/>
          <p:cNvSpPr>
            <a:spLocks noGrp="1" noChangeArrowheads="1"/>
          </p:cNvSpPr>
          <p:nvPr>
            <p:ph type="body" sz="half" idx="1"/>
          </p:nvPr>
        </p:nvSpPr>
        <p:spPr>
          <a:xfrm>
            <a:off x="457200" y="1143000"/>
            <a:ext cx="8686800" cy="4987925"/>
          </a:xfrm>
        </p:spPr>
        <p:txBody>
          <a:bodyPr/>
          <a:lstStyle/>
          <a:p>
            <a:pPr marL="495300" indent="-495300"/>
            <a:endParaRPr lang="en-US" altLang="en-US" dirty="0"/>
          </a:p>
          <a:p>
            <a:pPr marL="495300" indent="-495300"/>
            <a:r>
              <a:rPr lang="en-US" altLang="en-US" dirty="0"/>
              <a:t>Evaluation of integrals</a:t>
            </a:r>
          </a:p>
          <a:p>
            <a:pPr marL="495300" indent="-495300"/>
            <a:endParaRPr lang="en-US" altLang="en-US" dirty="0"/>
          </a:p>
          <a:p>
            <a:pPr marL="495300" indent="-495300"/>
            <a:endParaRPr lang="en-US" altLang="en-US" dirty="0"/>
          </a:p>
          <a:p>
            <a:pPr marL="495300" indent="-495300"/>
            <a:r>
              <a:rPr lang="en-US" altLang="en-US" dirty="0"/>
              <a:t>Monte Carlo approach:</a:t>
            </a:r>
          </a:p>
          <a:p>
            <a:pPr marL="495300" indent="-495300">
              <a:buSzTx/>
              <a:buFont typeface="Wingdings" panose="05000000000000000000" pitchFamily="2" charset="2"/>
              <a:buAutoNum type="arabicPeriod"/>
            </a:pPr>
            <a:r>
              <a:rPr lang="en-US" altLang="en-US" dirty="0"/>
              <a:t>Simulate M random variables from proposal density </a:t>
            </a:r>
            <a:r>
              <a:rPr lang="en-US" altLang="en-US" dirty="0">
                <a:sym typeface="Symbol" panose="05050102010706020507" pitchFamily="18" charset="2"/>
              </a:rPr>
              <a:t>(x)</a:t>
            </a:r>
            <a:br>
              <a:rPr lang="en-US" altLang="en-US" dirty="0">
                <a:sym typeface="Symbol" panose="05050102010706020507" pitchFamily="18" charset="2"/>
              </a:rPr>
            </a:br>
            <a:endParaRPr lang="en-US" altLang="en-US" dirty="0">
              <a:sym typeface="Symbol" panose="05050102010706020507" pitchFamily="18" charset="2"/>
            </a:endParaRPr>
          </a:p>
          <a:p>
            <a:pPr marL="495300" indent="-495300">
              <a:buSzTx/>
              <a:buFont typeface="Wingdings" panose="05000000000000000000" pitchFamily="2" charset="2"/>
              <a:buAutoNum type="arabicPeriod"/>
            </a:pPr>
            <a:endParaRPr lang="en-US" altLang="en-US" dirty="0" smtClean="0"/>
          </a:p>
          <a:p>
            <a:pPr marL="495300" indent="-495300">
              <a:buSzTx/>
              <a:buFont typeface="Wingdings" panose="05000000000000000000" pitchFamily="2" charset="2"/>
              <a:buAutoNum type="arabicPeriod"/>
            </a:pPr>
            <a:r>
              <a:rPr lang="en-US" altLang="en-US" dirty="0" smtClean="0"/>
              <a:t>Compute </a:t>
            </a:r>
            <a:r>
              <a:rPr lang="en-US" altLang="en-US" dirty="0"/>
              <a:t>the average</a:t>
            </a:r>
          </a:p>
          <a:p>
            <a:pPr marL="495300" indent="-495300"/>
            <a:endParaRPr lang="en-US" altLang="en-US" sz="2400" dirty="0"/>
          </a:p>
        </p:txBody>
      </p:sp>
      <p:graphicFrame>
        <p:nvGraphicFramePr>
          <p:cNvPr id="141316" name="Object 4"/>
          <p:cNvGraphicFramePr>
            <a:graphicFrameLocks noChangeAspect="1"/>
          </p:cNvGraphicFramePr>
          <p:nvPr>
            <p:extLst>
              <p:ext uri="{D42A27DB-BD31-4B8C-83A1-F6EECF244321}">
                <p14:modId xmlns:p14="http://schemas.microsoft.com/office/powerpoint/2010/main" val="3111635606"/>
              </p:ext>
            </p:extLst>
          </p:nvPr>
        </p:nvGraphicFramePr>
        <p:xfrm>
          <a:off x="1808162" y="1835149"/>
          <a:ext cx="5659437" cy="925513"/>
        </p:xfrm>
        <a:graphic>
          <a:graphicData uri="http://schemas.openxmlformats.org/presentationml/2006/ole">
            <mc:AlternateContent xmlns:mc="http://schemas.openxmlformats.org/markup-compatibility/2006">
              <mc:Choice xmlns:v="urn:schemas-microsoft-com:vml" Requires="v">
                <p:oleObj spid="_x0000_s3299" name="Equation" r:id="rId3" imgW="2869920" imgH="469800" progId="Equation.3">
                  <p:embed/>
                </p:oleObj>
              </mc:Choice>
              <mc:Fallback>
                <p:oleObj name="Equation" r:id="rId3" imgW="286992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8162" y="1835149"/>
                        <a:ext cx="5659437" cy="925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7" name="Object 5"/>
          <p:cNvGraphicFramePr>
            <a:graphicFrameLocks noChangeAspect="1"/>
          </p:cNvGraphicFramePr>
          <p:nvPr>
            <p:extLst>
              <p:ext uri="{D42A27DB-BD31-4B8C-83A1-F6EECF244321}">
                <p14:modId xmlns:p14="http://schemas.microsoft.com/office/powerpoint/2010/main" val="4050358230"/>
              </p:ext>
            </p:extLst>
          </p:nvPr>
        </p:nvGraphicFramePr>
        <p:xfrm>
          <a:off x="3199227" y="3545306"/>
          <a:ext cx="1631950" cy="515938"/>
        </p:xfrm>
        <a:graphic>
          <a:graphicData uri="http://schemas.openxmlformats.org/presentationml/2006/ole">
            <mc:AlternateContent xmlns:mc="http://schemas.openxmlformats.org/markup-compatibility/2006">
              <mc:Choice xmlns:v="urn:schemas-microsoft-com:vml" Requires="v">
                <p:oleObj spid="_x0000_s3300" name="Equation" r:id="rId5" imgW="723600" imgH="228600" progId="Equation.3">
                  <p:embed/>
                </p:oleObj>
              </mc:Choice>
              <mc:Fallback>
                <p:oleObj name="Equation" r:id="rId5" imgW="7236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99227" y="3545306"/>
                        <a:ext cx="1631950"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18" name="Object 6"/>
          <p:cNvGraphicFramePr>
            <a:graphicFrameLocks noChangeAspect="1"/>
          </p:cNvGraphicFramePr>
          <p:nvPr>
            <p:extLst>
              <p:ext uri="{D42A27DB-BD31-4B8C-83A1-F6EECF244321}">
                <p14:modId xmlns:p14="http://schemas.microsoft.com/office/powerpoint/2010/main" val="362828310"/>
              </p:ext>
            </p:extLst>
          </p:nvPr>
        </p:nvGraphicFramePr>
        <p:xfrm>
          <a:off x="1861758" y="4581128"/>
          <a:ext cx="4306887" cy="1258888"/>
        </p:xfrm>
        <a:graphic>
          <a:graphicData uri="http://schemas.openxmlformats.org/presentationml/2006/ole">
            <mc:AlternateContent xmlns:mc="http://schemas.openxmlformats.org/markup-compatibility/2006">
              <mc:Choice xmlns:v="urn:schemas-microsoft-com:vml" Requires="v">
                <p:oleObj spid="_x0000_s3301" name="Equation" r:id="rId7" imgW="2171520" imgH="634680" progId="Equation.3">
                  <p:embed/>
                </p:oleObj>
              </mc:Choice>
              <mc:Fallback>
                <p:oleObj name="Equation" r:id="rId7" imgW="2171520" imgH="634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61758" y="4581128"/>
                        <a:ext cx="4306887"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02954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Bayesian Uncertainty Quantification</a:t>
            </a:r>
            <a:endParaRPr lang="en-CA" dirty="0"/>
          </a:p>
        </p:txBody>
      </p:sp>
      <p:sp>
        <p:nvSpPr>
          <p:cNvPr id="3" name="Content Placeholder 2"/>
          <p:cNvSpPr>
            <a:spLocks noGrp="1"/>
          </p:cNvSpPr>
          <p:nvPr>
            <p:ph idx="1"/>
          </p:nvPr>
        </p:nvSpPr>
        <p:spPr/>
        <p:txBody>
          <a:bodyPr/>
          <a:lstStyle/>
          <a:p>
            <a:r>
              <a:rPr lang="en-US" dirty="0" smtClean="0"/>
              <a:t>Issues to be considered</a:t>
            </a:r>
          </a:p>
          <a:p>
            <a:pPr lvl="1"/>
            <a:r>
              <a:rPr lang="en-US" dirty="0" smtClean="0"/>
              <a:t>Selection of prior PDFs</a:t>
            </a:r>
          </a:p>
          <a:p>
            <a:pPr lvl="1"/>
            <a:r>
              <a:rPr lang="en-US" dirty="0" smtClean="0"/>
              <a:t>Ranking the alternative models in order to select the best model</a:t>
            </a:r>
          </a:p>
          <a:p>
            <a:pPr lvl="1"/>
            <a:r>
              <a:rPr lang="en-US" dirty="0" smtClean="0"/>
              <a:t>Incorporating measurement and calibration uncertainties</a:t>
            </a:r>
          </a:p>
          <a:p>
            <a:pPr lvl="1"/>
            <a:r>
              <a:rPr lang="en-US" dirty="0" smtClean="0"/>
              <a:t>Real-time processing</a:t>
            </a:r>
            <a:endParaRPr lang="en-CA" dirty="0"/>
          </a:p>
        </p:txBody>
      </p:sp>
    </p:spTree>
    <p:extLst>
      <p:ext uri="{BB962C8B-B14F-4D97-AF65-F5344CB8AC3E}">
        <p14:creationId xmlns:p14="http://schemas.microsoft.com/office/powerpoint/2010/main" val="202557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C’: Propagation of uncertainties based on Monte Carlo</a:t>
            </a:r>
            <a:endParaRPr lang="en-CA" dirty="0"/>
          </a:p>
        </p:txBody>
      </p:sp>
      <p:sp>
        <p:nvSpPr>
          <p:cNvPr id="3" name="Content Placeholder 2"/>
          <p:cNvSpPr>
            <a:spLocks noGrp="1"/>
          </p:cNvSpPr>
          <p:nvPr>
            <p:ph idx="1"/>
          </p:nvPr>
        </p:nvSpPr>
        <p:spPr>
          <a:xfrm>
            <a:off x="395536" y="1524000"/>
            <a:ext cx="4248472" cy="3886200"/>
          </a:xfrm>
        </p:spPr>
        <p:txBody>
          <a:bodyPr/>
          <a:lstStyle/>
          <a:p>
            <a:r>
              <a:rPr lang="en-US" dirty="0" smtClean="0"/>
              <a:t>Propagate of uncertainties “through” function </a:t>
            </a:r>
            <a:r>
              <a:rPr lang="en-US" i="1" dirty="0" smtClean="0"/>
              <a:t>f</a:t>
            </a:r>
          </a:p>
          <a:p>
            <a:endParaRPr lang="en-US" i="1" dirty="0"/>
          </a:p>
          <a:p>
            <a:endParaRPr lang="en-US" i="1" dirty="0" smtClean="0"/>
          </a:p>
          <a:p>
            <a:endParaRPr lang="en-US" i="1" dirty="0"/>
          </a:p>
          <a:p>
            <a:r>
              <a:rPr lang="en-US" dirty="0"/>
              <a:t>Distribution of measurement errors and input uncertainties has been determined</a:t>
            </a:r>
          </a:p>
          <a:p>
            <a:r>
              <a:rPr lang="en-US" dirty="0"/>
              <a:t>Works for non-linear models</a:t>
            </a:r>
          </a:p>
          <a:p>
            <a:r>
              <a:rPr lang="en-US" dirty="0"/>
              <a:t>Disadvantages </a:t>
            </a:r>
          </a:p>
          <a:p>
            <a:pPr lvl="1"/>
            <a:r>
              <a:rPr lang="en-US" dirty="0"/>
              <a:t>Slow convergence</a:t>
            </a:r>
          </a:p>
          <a:p>
            <a:endParaRPr lang="en-CA" i="1" dirty="0"/>
          </a:p>
        </p:txBody>
      </p:sp>
      <mc:AlternateContent xmlns:mc="http://schemas.openxmlformats.org/markup-compatibility/2006" xmlns:a14="http://schemas.microsoft.com/office/drawing/2010/main">
        <mc:Choice Requires="a14">
          <p:sp>
            <p:nvSpPr>
              <p:cNvPr id="6" name="Rectangle 5"/>
              <p:cNvSpPr/>
              <p:nvPr/>
            </p:nvSpPr>
            <p:spPr bwMode="auto">
              <a:xfrm>
                <a:off x="5222670" y="1914875"/>
                <a:ext cx="2448272" cy="72008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0" lang="en-US" sz="1600" b="0" i="0" u="none" strike="noStrike" cap="none" normalizeH="0" baseline="0" dirty="0" smtClean="0">
                    <a:ln>
                      <a:noFill/>
                    </a:ln>
                    <a:solidFill>
                      <a:schemeClr val="tx1"/>
                    </a:solidFill>
                    <a:effectLst/>
                    <a:latin typeface="Times" pitchFamily="-110" charset="0"/>
                  </a:rPr>
                  <a:t>Draw random number </a:t>
                </a:r>
                <a14:m>
                  <m:oMath xmlns:m="http://schemas.openxmlformats.org/officeDocument/2006/math">
                    <m:sSup>
                      <m:sSupPr>
                        <m:ctrlPr>
                          <a:rPr lang="en-CA" altLang="zh-CN" sz="1600" i="1">
                            <a:latin typeface="Cambria Math" panose="02040503050406030204" pitchFamily="18" charset="0"/>
                          </a:rPr>
                        </m:ctrlPr>
                      </m:sSupPr>
                      <m:e>
                        <m:r>
                          <a:rPr lang="en-US" altLang="zh-CN" sz="1600" b="0" i="1" smtClean="0">
                            <a:latin typeface="Cambria Math" panose="02040503050406030204" pitchFamily="18" charset="0"/>
                          </a:rPr>
                          <m:t>𝑥</m:t>
                        </m:r>
                      </m:e>
                      <m:sup>
                        <m:r>
                          <a:rPr lang="en-CA" altLang="zh-CN" sz="1600" i="1">
                            <a:latin typeface="Cambria Math" charset="0"/>
                          </a:rPr>
                          <m:t>(</m:t>
                        </m:r>
                        <m:r>
                          <a:rPr lang="en-US" altLang="zh-CN" sz="1600" b="0" i="1" smtClean="0">
                            <a:latin typeface="Cambria Math" panose="02040503050406030204" pitchFamily="18" charset="0"/>
                          </a:rPr>
                          <m:t>𝑖</m:t>
                        </m:r>
                        <m:r>
                          <a:rPr lang="en-CA" altLang="zh-CN" sz="1600" i="1">
                            <a:latin typeface="Cambria Math" charset="0"/>
                          </a:rPr>
                          <m:t>)</m:t>
                        </m:r>
                      </m:sup>
                    </m:sSup>
                  </m:oMath>
                </a14:m>
                <a:r>
                  <a:rPr kumimoji="0" lang="en-US" sz="1600" b="0" i="0" u="none" strike="noStrike" cap="none" normalizeH="0" baseline="0" dirty="0" smtClean="0">
                    <a:ln>
                      <a:noFill/>
                    </a:ln>
                    <a:solidFill>
                      <a:schemeClr val="tx1"/>
                    </a:solidFill>
                    <a:effectLst/>
                    <a:latin typeface="Times" pitchFamily="-110" charset="0"/>
                  </a:rPr>
                  <a:t> from the distribution of X</a:t>
                </a:r>
                <a:endParaRPr kumimoji="0" lang="en-CA" sz="1600" b="0" i="0" u="none" strike="noStrike" cap="none" normalizeH="0" baseline="0" dirty="0">
                  <a:ln>
                    <a:noFill/>
                  </a:ln>
                  <a:solidFill>
                    <a:schemeClr val="tx1"/>
                  </a:solidFill>
                  <a:effectLst/>
                  <a:latin typeface="Times" pitchFamily="-110" charset="0"/>
                </a:endParaRPr>
              </a:p>
            </p:txBody>
          </p:sp>
        </mc:Choice>
        <mc:Fallback xmlns="">
          <p:sp>
            <p:nvSpPr>
              <p:cNvPr id="6" name="Rectangle 5"/>
              <p:cNvSpPr>
                <a:spLocks noRot="1" noChangeAspect="1" noMove="1" noResize="1" noEditPoints="1" noAdjustHandles="1" noChangeArrowheads="1" noChangeShapeType="1" noTextEdit="1"/>
              </p:cNvSpPr>
              <p:nvPr/>
            </p:nvSpPr>
            <p:spPr bwMode="auto">
              <a:xfrm>
                <a:off x="5222670" y="1914875"/>
                <a:ext cx="2448272" cy="720080"/>
              </a:xfrm>
              <a:prstGeom prst="rect">
                <a:avLst/>
              </a:prstGeom>
              <a:blipFill rotWithShape="0">
                <a:blip r:embed="rId3"/>
                <a:stretch>
                  <a:fillRect/>
                </a:stretch>
              </a:blipFill>
              <a:ln w="9525" cap="flat" cmpd="sng" algn="ctr">
                <a:solidFill>
                  <a:schemeClr val="tx1"/>
                </a:solidFill>
                <a:prstDash val="solid"/>
                <a:round/>
                <a:headEnd type="none" w="med" len="med"/>
                <a:tailEnd type="none" w="med" len="med"/>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bwMode="auto">
              <a:xfrm>
                <a:off x="5222437" y="2934017"/>
                <a:ext cx="2448272" cy="504529"/>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0" lang="en-US" sz="1600" b="0" i="0" u="none" strike="noStrike" cap="none" normalizeH="0" baseline="0" dirty="0" smtClean="0">
                    <a:ln>
                      <a:noFill/>
                    </a:ln>
                    <a:solidFill>
                      <a:schemeClr val="tx1"/>
                    </a:solidFill>
                    <a:effectLst/>
                    <a:latin typeface="Times" pitchFamily="-110" charset="0"/>
                  </a:rPr>
                  <a:t>Compute </a:t>
                </a:r>
                <a14:m>
                  <m:oMath xmlns:m="http://schemas.openxmlformats.org/officeDocument/2006/math">
                    <m:sSup>
                      <m:sSupPr>
                        <m:ctrlPr>
                          <a:rPr lang="en-CA" altLang="zh-CN" sz="1600" i="1">
                            <a:latin typeface="Cambria Math" panose="02040503050406030204" pitchFamily="18" charset="0"/>
                          </a:rPr>
                        </m:ctrlPr>
                      </m:sSupPr>
                      <m:e>
                        <m:r>
                          <a:rPr lang="en-US" altLang="zh-CN" sz="1600" b="0" i="1" smtClean="0">
                            <a:latin typeface="Cambria Math" panose="02040503050406030204" pitchFamily="18" charset="0"/>
                          </a:rPr>
                          <m:t>𝑦</m:t>
                        </m:r>
                      </m:e>
                      <m:sup>
                        <m:r>
                          <a:rPr lang="en-CA" altLang="zh-CN" sz="1600" i="1">
                            <a:latin typeface="Cambria Math" charset="0"/>
                          </a:rPr>
                          <m:t>(</m:t>
                        </m:r>
                        <m:r>
                          <a:rPr lang="en-US" altLang="zh-CN" sz="1600" b="0" i="1" smtClean="0">
                            <a:latin typeface="Cambria Math" panose="02040503050406030204" pitchFamily="18" charset="0"/>
                          </a:rPr>
                          <m:t>𝑖</m:t>
                        </m:r>
                        <m:r>
                          <a:rPr lang="en-CA" altLang="zh-CN" sz="1600" i="1">
                            <a:latin typeface="Cambria Math" charset="0"/>
                          </a:rPr>
                          <m:t>)</m:t>
                        </m:r>
                      </m:sup>
                    </m:sSup>
                    <m:r>
                      <a:rPr lang="en-CA" altLang="zh-CN" sz="1600">
                        <a:latin typeface="Cambria Math" charset="0"/>
                      </a:rPr>
                      <m:t>=</m:t>
                    </m:r>
                    <m:r>
                      <a:rPr lang="en-CA" altLang="zh-CN" sz="1600" i="1">
                        <a:latin typeface="Cambria Math" charset="0"/>
                      </a:rPr>
                      <m:t>𝑓</m:t>
                    </m:r>
                    <m:d>
                      <m:dPr>
                        <m:ctrlPr>
                          <a:rPr lang="en-CA" altLang="zh-CN" sz="1600" i="1">
                            <a:latin typeface="Cambria Math" panose="02040503050406030204" pitchFamily="18" charset="0"/>
                          </a:rPr>
                        </m:ctrlPr>
                      </m:dPr>
                      <m:e>
                        <m:sSup>
                          <m:sSupPr>
                            <m:ctrlPr>
                              <a:rPr lang="en-CA" altLang="zh-CN" sz="1600" i="1">
                                <a:latin typeface="Cambria Math" panose="02040503050406030204" pitchFamily="18" charset="0"/>
                              </a:rPr>
                            </m:ctrlPr>
                          </m:sSupPr>
                          <m:e>
                            <m:r>
                              <a:rPr lang="en-US" altLang="zh-CN" sz="1600" b="0" i="1" smtClean="0">
                                <a:latin typeface="Cambria Math" panose="02040503050406030204" pitchFamily="18" charset="0"/>
                              </a:rPr>
                              <m:t>𝑥</m:t>
                            </m:r>
                          </m:e>
                          <m:sup>
                            <m:d>
                              <m:dPr>
                                <m:ctrlPr>
                                  <a:rPr lang="en-CA" altLang="zh-CN" sz="1600" i="1">
                                    <a:latin typeface="Cambria Math" panose="02040503050406030204" pitchFamily="18" charset="0"/>
                                  </a:rPr>
                                </m:ctrlPr>
                              </m:dPr>
                              <m:e>
                                <m:r>
                                  <a:rPr lang="en-US" altLang="zh-CN" sz="1600" b="0" i="1" smtClean="0">
                                    <a:latin typeface="Cambria Math" panose="02040503050406030204" pitchFamily="18" charset="0"/>
                                  </a:rPr>
                                  <m:t>𝑖</m:t>
                                </m:r>
                              </m:e>
                            </m:d>
                          </m:sup>
                        </m:sSup>
                      </m:e>
                    </m:d>
                  </m:oMath>
                </a14:m>
                <a:endParaRPr kumimoji="0" lang="en-US" sz="1600" b="0" i="0" u="none" strike="noStrike" cap="none" normalizeH="0" baseline="0" dirty="0" smtClean="0">
                  <a:ln>
                    <a:noFill/>
                  </a:ln>
                  <a:solidFill>
                    <a:schemeClr val="tx1"/>
                  </a:solidFill>
                  <a:effectLst/>
                  <a:latin typeface="Times" pitchFamily="-110" charset="0"/>
                </a:endParaRPr>
              </a:p>
              <a:p>
                <a:pPr algn="ctr" eaLnBrk="0" fontAlgn="base" hangingPunct="0">
                  <a:spcBef>
                    <a:spcPct val="0"/>
                  </a:spcBef>
                  <a:spcAft>
                    <a:spcPct val="0"/>
                  </a:spcAft>
                </a:pPr>
                <a:endParaRPr kumimoji="0" lang="en-CA" sz="1600" b="0" i="0" u="none" strike="noStrike" cap="none" normalizeH="0" baseline="0" dirty="0">
                  <a:ln>
                    <a:noFill/>
                  </a:ln>
                  <a:solidFill>
                    <a:schemeClr val="tx1"/>
                  </a:solidFill>
                  <a:effectLst/>
                  <a:latin typeface="Times" pitchFamily="-110" charset="0"/>
                </a:endParaRPr>
              </a:p>
            </p:txBody>
          </p:sp>
        </mc:Choice>
        <mc:Fallback xmlns="">
          <p:sp>
            <p:nvSpPr>
              <p:cNvPr id="7" name="Rectangle 6"/>
              <p:cNvSpPr>
                <a:spLocks noRot="1" noChangeAspect="1" noMove="1" noResize="1" noEditPoints="1" noAdjustHandles="1" noChangeArrowheads="1" noChangeShapeType="1" noTextEdit="1"/>
              </p:cNvSpPr>
              <p:nvPr/>
            </p:nvSpPr>
            <p:spPr bwMode="auto">
              <a:xfrm>
                <a:off x="5222437" y="2934017"/>
                <a:ext cx="2448272" cy="504529"/>
              </a:xfrm>
              <a:prstGeom prst="rect">
                <a:avLst/>
              </a:prstGeom>
              <a:blipFill rotWithShape="0">
                <a:blip r:embed="rId4"/>
                <a:stretch>
                  <a:fillRect/>
                </a:stretch>
              </a:blipFill>
              <a:ln w="9525" cap="flat" cmpd="sng" algn="ctr">
                <a:solidFill>
                  <a:schemeClr val="tx1"/>
                </a:solidFill>
                <a:prstDash val="solid"/>
                <a:round/>
                <a:headEnd type="none" w="med" len="med"/>
                <a:tailEnd type="none" w="med" len="med"/>
              </a:ln>
              <a:effectLst/>
            </p:spPr>
            <p:txBody>
              <a:bodyPr/>
              <a:lstStyle/>
              <a:p>
                <a:r>
                  <a:rPr lang="en-CA">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899592" y="2293862"/>
                <a:ext cx="1169294" cy="369332"/>
              </a:xfrm>
              <a:prstGeom prst="rect">
                <a:avLst/>
              </a:prstGeom>
            </p:spPr>
            <p:txBody>
              <a:bodyPr wrap="none">
                <a:spAutoFit/>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CA" i="1" smtClean="0">
                          <a:latin typeface="Cambria Math" charset="0"/>
                        </a:rPr>
                        <m:t>=</m:t>
                      </m:r>
                      <m:r>
                        <a:rPr lang="en-CA" i="1" smtClean="0">
                          <a:latin typeface="Cambria Math" charset="0"/>
                        </a:rPr>
                        <m:t>𝑓</m:t>
                      </m:r>
                      <m:r>
                        <a:rPr lang="en-CA" i="1" smtClean="0">
                          <a:latin typeface="Cambria Math" charset="0"/>
                        </a:rPr>
                        <m:t>(</m:t>
                      </m:r>
                      <m:r>
                        <a:rPr lang="en-US" b="0" i="1" smtClean="0">
                          <a:latin typeface="Cambria Math" panose="02040503050406030204" pitchFamily="18" charset="0"/>
                        </a:rPr>
                        <m:t>𝑥</m:t>
                      </m:r>
                      <m:r>
                        <a:rPr lang="en-CA" i="1">
                          <a:latin typeface="Cambria Math" charset="0"/>
                        </a:rPr>
                        <m:t>)</m:t>
                      </m:r>
                    </m:oMath>
                  </m:oMathPara>
                </a14:m>
                <a:endParaRPr lang="en-US" dirty="0">
                  <a:latin typeface="Times" pitchFamily="-110"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899592" y="2293862"/>
                <a:ext cx="1169294" cy="369332"/>
              </a:xfrm>
              <a:prstGeom prst="rect">
                <a:avLst/>
              </a:prstGeom>
              <a:blipFill rotWithShape="0">
                <a:blip r:embed="rId5"/>
                <a:stretch>
                  <a:fillRect b="-14754"/>
                </a:stretch>
              </a:blipFill>
            </p:spPr>
            <p:txBody>
              <a:bodyPr/>
              <a:lstStyle/>
              <a:p>
                <a:r>
                  <a:rPr lang="en-CA">
                    <a:noFill/>
                  </a:rPr>
                  <a:t> </a:t>
                </a:r>
              </a:p>
            </p:txBody>
          </p:sp>
        </mc:Fallback>
      </mc:AlternateContent>
      <p:cxnSp>
        <p:nvCxnSpPr>
          <p:cNvPr id="10" name="Elbow Connector 9"/>
          <p:cNvCxnSpPr>
            <a:stCxn id="6" idx="2"/>
            <a:endCxn id="7" idx="0"/>
          </p:cNvCxnSpPr>
          <p:nvPr/>
        </p:nvCxnSpPr>
        <p:spPr bwMode="auto">
          <a:xfrm rot="5400000">
            <a:off x="6297159" y="2784370"/>
            <a:ext cx="299062" cy="233"/>
          </a:xfrm>
          <a:prstGeom prst="bentConnector3">
            <a:avLst/>
          </a:prstGeom>
          <a:solidFill>
            <a:schemeClr val="accent1"/>
          </a:solidFill>
          <a:ln w="9525" cap="flat" cmpd="sng" algn="ctr">
            <a:solidFill>
              <a:schemeClr val="tx1"/>
            </a:solidFill>
            <a:prstDash val="solid"/>
            <a:round/>
            <a:headEnd type="none" w="med" len="med"/>
            <a:tailEnd type="triangle"/>
          </a:ln>
          <a:effectLst/>
        </p:spPr>
      </p:cxnSp>
      <p:sp>
        <p:nvSpPr>
          <p:cNvPr id="13" name="Flowchart: Decision 12"/>
          <p:cNvSpPr/>
          <p:nvPr/>
        </p:nvSpPr>
        <p:spPr bwMode="auto">
          <a:xfrm>
            <a:off x="5472100" y="3735178"/>
            <a:ext cx="1944216" cy="720080"/>
          </a:xfrm>
          <a:prstGeom prst="flowChartDecision">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err="1" smtClean="0">
                <a:ln>
                  <a:noFill/>
                </a:ln>
                <a:solidFill>
                  <a:schemeClr val="tx1"/>
                </a:solidFill>
                <a:effectLst/>
                <a:latin typeface="Times" pitchFamily="-110" charset="0"/>
              </a:rPr>
              <a:t>i</a:t>
            </a:r>
            <a:r>
              <a:rPr kumimoji="0" lang="en-US" sz="1600" b="0" i="0" u="none" strike="noStrike" cap="none" normalizeH="0" baseline="0" dirty="0" smtClean="0">
                <a:ln>
                  <a:noFill/>
                </a:ln>
                <a:solidFill>
                  <a:schemeClr val="tx1"/>
                </a:solidFill>
                <a:effectLst/>
                <a:latin typeface="Times" pitchFamily="-110" charset="0"/>
              </a:rPr>
              <a:t>=M</a:t>
            </a:r>
            <a:endParaRPr kumimoji="0" lang="en-CA" sz="1600" b="0" i="0" u="none" strike="noStrike" cap="none" normalizeH="0" baseline="0" dirty="0">
              <a:ln>
                <a:noFill/>
              </a:ln>
              <a:solidFill>
                <a:schemeClr val="tx1"/>
              </a:solidFill>
              <a:effectLst/>
              <a:latin typeface="Times" pitchFamily="-110" charset="0"/>
            </a:endParaRPr>
          </a:p>
        </p:txBody>
      </p:sp>
      <p:cxnSp>
        <p:nvCxnSpPr>
          <p:cNvPr id="15" name="Elbow Connector 14"/>
          <p:cNvCxnSpPr>
            <a:stCxn id="7" idx="2"/>
            <a:endCxn id="13" idx="0"/>
          </p:cNvCxnSpPr>
          <p:nvPr/>
        </p:nvCxnSpPr>
        <p:spPr bwMode="auto">
          <a:xfrm rot="5400000">
            <a:off x="6297075" y="3585680"/>
            <a:ext cx="296632" cy="2365"/>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7" name="Elbow Connector 16"/>
          <p:cNvCxnSpPr>
            <a:stCxn id="13" idx="1"/>
            <a:endCxn id="6" idx="0"/>
          </p:cNvCxnSpPr>
          <p:nvPr/>
        </p:nvCxnSpPr>
        <p:spPr bwMode="auto">
          <a:xfrm rot="10800000" flipH="1">
            <a:off x="5472100" y="1914876"/>
            <a:ext cx="974706" cy="2180343"/>
          </a:xfrm>
          <a:prstGeom prst="bentConnector4">
            <a:avLst>
              <a:gd name="adj1" fmla="val -49044"/>
              <a:gd name="adj2" fmla="val 110485"/>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8" name="Rectangle 17"/>
              <p:cNvSpPr/>
              <p:nvPr/>
            </p:nvSpPr>
            <p:spPr bwMode="auto">
              <a:xfrm>
                <a:off x="5222437" y="4717122"/>
                <a:ext cx="2448272" cy="87211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kumimoji="0" lang="en-US" sz="1600" b="0" i="0" u="none" strike="noStrike" cap="none" normalizeH="0" baseline="0" dirty="0" smtClean="0">
                    <a:ln>
                      <a:noFill/>
                    </a:ln>
                    <a:solidFill>
                      <a:schemeClr val="tx1"/>
                    </a:solidFill>
                    <a:effectLst/>
                    <a:latin typeface="Times" pitchFamily="-110" charset="0"/>
                  </a:rPr>
                  <a:t>Make histogram of </a:t>
                </a:r>
                <a14:m>
                  <m:oMath xmlns:m="http://schemas.openxmlformats.org/officeDocument/2006/math">
                    <m:sSup>
                      <m:sSupPr>
                        <m:ctrlPr>
                          <a:rPr lang="en-CA" altLang="zh-CN" sz="1600" i="1">
                            <a:latin typeface="Cambria Math" panose="02040503050406030204" pitchFamily="18" charset="0"/>
                          </a:rPr>
                        </m:ctrlPr>
                      </m:sSupPr>
                      <m:e>
                        <m:r>
                          <a:rPr lang="en-US" altLang="zh-CN" sz="1600" b="0" i="1" smtClean="0">
                            <a:latin typeface="Cambria Math" panose="02040503050406030204" pitchFamily="18" charset="0"/>
                          </a:rPr>
                          <m:t>𝑦</m:t>
                        </m:r>
                      </m:e>
                      <m:sup>
                        <m:r>
                          <a:rPr lang="en-CA" altLang="zh-CN" sz="1600" i="1">
                            <a:latin typeface="Cambria Math" charset="0"/>
                          </a:rPr>
                          <m:t>(</m:t>
                        </m:r>
                        <m:r>
                          <a:rPr lang="en-US" altLang="zh-CN" sz="1600" i="1">
                            <a:latin typeface="Cambria Math" panose="02040503050406030204" pitchFamily="18" charset="0"/>
                          </a:rPr>
                          <m:t>𝑖</m:t>
                        </m:r>
                        <m:r>
                          <a:rPr lang="en-CA" altLang="zh-CN" sz="1600" i="1">
                            <a:latin typeface="Cambria Math" charset="0"/>
                          </a:rPr>
                          <m:t>)</m:t>
                        </m:r>
                      </m:sup>
                    </m:sSup>
                  </m:oMath>
                </a14:m>
                <a:r>
                  <a:rPr kumimoji="0" lang="en-US" sz="1600" b="0" i="0" u="none" strike="noStrike" cap="none" normalizeH="0" baseline="0" dirty="0" smtClean="0">
                    <a:ln>
                      <a:noFill/>
                    </a:ln>
                    <a:solidFill>
                      <a:schemeClr val="tx1"/>
                    </a:solidFill>
                    <a:effectLst/>
                    <a:latin typeface="Times" pitchFamily="-110" charset="0"/>
                  </a:rPr>
                  <a:t> and calculate standard deviation </a:t>
                </a:r>
                <a:endParaRPr kumimoji="0" lang="en-CA" sz="1600" b="0" i="0" u="none" strike="noStrike" cap="none" normalizeH="0" baseline="0" dirty="0">
                  <a:ln>
                    <a:noFill/>
                  </a:ln>
                  <a:solidFill>
                    <a:schemeClr val="tx1"/>
                  </a:solidFill>
                  <a:effectLst/>
                  <a:latin typeface="Times" pitchFamily="-110" charset="0"/>
                </a:endParaRPr>
              </a:p>
            </p:txBody>
          </p:sp>
        </mc:Choice>
        <mc:Fallback xmlns="">
          <p:sp>
            <p:nvSpPr>
              <p:cNvPr id="18" name="Rectangle 17"/>
              <p:cNvSpPr>
                <a:spLocks noRot="1" noChangeAspect="1" noMove="1" noResize="1" noEditPoints="1" noAdjustHandles="1" noChangeArrowheads="1" noChangeShapeType="1" noTextEdit="1"/>
              </p:cNvSpPr>
              <p:nvPr/>
            </p:nvSpPr>
            <p:spPr bwMode="auto">
              <a:xfrm>
                <a:off x="5222437" y="4717122"/>
                <a:ext cx="2448272" cy="872117"/>
              </a:xfrm>
              <a:prstGeom prst="rect">
                <a:avLst/>
              </a:prstGeom>
              <a:blipFill rotWithShape="0">
                <a:blip r:embed="rId6"/>
                <a:stretch>
                  <a:fillRect l="-993" r="-3474" b="-4138"/>
                </a:stretch>
              </a:blipFill>
              <a:ln w="9525" cap="flat" cmpd="sng" algn="ctr">
                <a:solidFill>
                  <a:schemeClr val="tx1"/>
                </a:solidFill>
                <a:prstDash val="solid"/>
                <a:round/>
                <a:headEnd type="none" w="med" len="med"/>
                <a:tailEnd type="none" w="med" len="med"/>
              </a:ln>
              <a:effectLst/>
            </p:spPr>
            <p:txBody>
              <a:bodyPr/>
              <a:lstStyle/>
              <a:p>
                <a:r>
                  <a:rPr lang="en-CA">
                    <a:noFill/>
                  </a:rPr>
                  <a:t> </a:t>
                </a:r>
              </a:p>
            </p:txBody>
          </p:sp>
        </mc:Fallback>
      </mc:AlternateContent>
      <p:cxnSp>
        <p:nvCxnSpPr>
          <p:cNvPr id="30" name="Elbow Connector 29"/>
          <p:cNvCxnSpPr>
            <a:stCxn id="13" idx="2"/>
            <a:endCxn id="18" idx="0"/>
          </p:cNvCxnSpPr>
          <p:nvPr/>
        </p:nvCxnSpPr>
        <p:spPr bwMode="auto">
          <a:xfrm rot="16200000" flipH="1">
            <a:off x="6314458" y="4585007"/>
            <a:ext cx="261864" cy="2365"/>
          </a:xfrm>
          <a:prstGeom prst="bentConnector3">
            <a:avLst/>
          </a:prstGeom>
          <a:solidFill>
            <a:schemeClr val="accent1"/>
          </a:solidFill>
          <a:ln w="9525" cap="flat" cmpd="sng" algn="ctr">
            <a:solidFill>
              <a:schemeClr val="tx1"/>
            </a:solidFill>
            <a:prstDash val="solid"/>
            <a:round/>
            <a:headEnd type="none" w="med" len="med"/>
            <a:tailEnd type="triangle"/>
          </a:ln>
          <a:effectLst/>
        </p:spPr>
      </p:cxnSp>
      <p:pic>
        <p:nvPicPr>
          <p:cNvPr id="31" name="Picture 30"/>
          <p:cNvPicPr>
            <a:picLocks noChangeAspect="1"/>
          </p:cNvPicPr>
          <p:nvPr/>
        </p:nvPicPr>
        <p:blipFill>
          <a:blip r:embed="rId7"/>
          <a:stretch>
            <a:fillRect/>
          </a:stretch>
        </p:blipFill>
        <p:spPr>
          <a:xfrm>
            <a:off x="7771743" y="4958834"/>
            <a:ext cx="1085850" cy="533400"/>
          </a:xfrm>
          <a:prstGeom prst="rect">
            <a:avLst/>
          </a:prstGeom>
        </p:spPr>
      </p:pic>
      <p:pic>
        <p:nvPicPr>
          <p:cNvPr id="32" name="Picture 31"/>
          <p:cNvPicPr>
            <a:picLocks noChangeAspect="1"/>
          </p:cNvPicPr>
          <p:nvPr/>
        </p:nvPicPr>
        <p:blipFill>
          <a:blip r:embed="rId8"/>
          <a:stretch>
            <a:fillRect/>
          </a:stretch>
        </p:blipFill>
        <p:spPr>
          <a:xfrm>
            <a:off x="7793481" y="2093940"/>
            <a:ext cx="1133475" cy="361950"/>
          </a:xfrm>
          <a:prstGeom prst="rect">
            <a:avLst/>
          </a:prstGeom>
        </p:spPr>
      </p:pic>
    </p:spTree>
    <p:extLst>
      <p:ext uri="{BB962C8B-B14F-4D97-AF65-F5344CB8AC3E}">
        <p14:creationId xmlns:p14="http://schemas.microsoft.com/office/powerpoint/2010/main" val="322509483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7768" y="44624"/>
            <a:ext cx="7918648" cy="914400"/>
          </a:xfrm>
        </p:spPr>
        <p:txBody>
          <a:bodyPr/>
          <a:lstStyle/>
          <a:p>
            <a:r>
              <a:rPr lang="en-US" altLang="zh-CN" dirty="0" smtClean="0"/>
              <a:t>Monte Carlo based propagation of uncertainty</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4016" y="1628800"/>
                <a:ext cx="8276456" cy="4392488"/>
              </a:xfrm>
            </p:spPr>
            <p:txBody>
              <a:bodyPr/>
              <a:lstStyle/>
              <a:p>
                <a:pPr marL="809625" lvl="0" indent="-400050" algn="just" fontAlgn="auto">
                  <a:spcBef>
                    <a:spcPts val="0"/>
                  </a:spcBef>
                  <a:spcAft>
                    <a:spcPts val="0"/>
                  </a:spcAft>
                  <a:buFont typeface="+mj-lt"/>
                  <a:buAutoNum type="romanUcPeriod"/>
                </a:pPr>
                <a:r>
                  <a:rPr lang="en-CA" sz="1800" dirty="0" smtClean="0"/>
                  <a:t>To get </a:t>
                </a:r>
                <a14:m>
                  <m:oMath xmlns:m="http://schemas.openxmlformats.org/officeDocument/2006/math">
                    <m:r>
                      <a:rPr lang="en-CA" sz="1800" b="0" i="1" smtClean="0">
                        <a:latin typeface="Cambria Math" charset="0"/>
                      </a:rPr>
                      <m:t>𝑃</m:t>
                    </m:r>
                    <m:d>
                      <m:dPr>
                        <m:ctrlPr>
                          <a:rPr lang="en-CA" sz="1800" b="0" i="1" smtClean="0">
                            <a:latin typeface="Cambria Math" panose="02040503050406030204" pitchFamily="18" charset="0"/>
                          </a:rPr>
                        </m:ctrlPr>
                      </m:dPr>
                      <m:e>
                        <m:r>
                          <a:rPr lang="en-CA" sz="1800" b="0" i="1" smtClean="0">
                            <a:latin typeface="Cambria Math" charset="0"/>
                          </a:rPr>
                          <m:t>𝑎</m:t>
                        </m:r>
                        <m:r>
                          <a:rPr lang="en-CA" sz="1800" b="0" i="1" smtClean="0">
                            <a:latin typeface="Cambria Math" charset="0"/>
                          </a:rPr>
                          <m:t>&lt;</m:t>
                        </m:r>
                        <m:r>
                          <a:rPr lang="en-US" sz="1800" b="0" i="1" smtClean="0">
                            <a:latin typeface="Cambria Math" panose="02040503050406030204" pitchFamily="18" charset="0"/>
                          </a:rPr>
                          <m:t>𝑦</m:t>
                        </m:r>
                        <m:r>
                          <a:rPr lang="en-CA" sz="1800" b="0" i="1" smtClean="0">
                            <a:latin typeface="Cambria Math" charset="0"/>
                          </a:rPr>
                          <m:t>&lt;</m:t>
                        </m:r>
                        <m:r>
                          <a:rPr lang="en-CA" sz="1800" b="0" i="1" smtClean="0">
                            <a:latin typeface="Cambria Math" charset="0"/>
                          </a:rPr>
                          <m:t>𝑏</m:t>
                        </m:r>
                      </m:e>
                    </m:d>
                  </m:oMath>
                </a14:m>
                <a:r>
                  <a:rPr lang="en-CA" sz="1800" dirty="0" smtClean="0"/>
                  <a:t> let </a:t>
                </a:r>
                <a14:m>
                  <m:oMath xmlns:m="http://schemas.openxmlformats.org/officeDocument/2006/math">
                    <m:r>
                      <a:rPr lang="en-CA" sz="1800" b="0" i="1" smtClean="0">
                        <a:latin typeface="Cambria Math" charset="0"/>
                      </a:rPr>
                      <m:t>𝑁</m:t>
                    </m:r>
                  </m:oMath>
                </a14:m>
                <a:r>
                  <a:rPr lang="en-CA" sz="1800" dirty="0" smtClean="0"/>
                  <a:t> be the number of </a:t>
                </a:r>
                <a14:m>
                  <m:oMath xmlns:m="http://schemas.openxmlformats.org/officeDocument/2006/math">
                    <m:sSup>
                      <m:sSupPr>
                        <m:ctrlPr>
                          <a:rPr lang="en-CA" altLang="zh-CN" sz="1800" i="1" smtClean="0">
                            <a:latin typeface="Cambria Math" panose="02040503050406030204" pitchFamily="18" charset="0"/>
                          </a:rPr>
                        </m:ctrlPr>
                      </m:sSupPr>
                      <m:e>
                        <m:r>
                          <a:rPr lang="en-US" altLang="zh-CN" sz="1800" b="0" i="1" smtClean="0">
                            <a:latin typeface="Cambria Math" panose="02040503050406030204" pitchFamily="18" charset="0"/>
                          </a:rPr>
                          <m:t>𝑦</m:t>
                        </m:r>
                      </m:e>
                      <m:sup>
                        <m:r>
                          <a:rPr lang="en-CA" altLang="zh-CN" sz="1800" b="0" i="1" smtClean="0">
                            <a:latin typeface="Cambria Math" charset="0"/>
                          </a:rPr>
                          <m:t>(</m:t>
                        </m:r>
                        <m:r>
                          <a:rPr lang="en-US" altLang="zh-CN" sz="1800" b="0" i="1" smtClean="0">
                            <a:latin typeface="Cambria Math" panose="02040503050406030204" pitchFamily="18" charset="0"/>
                          </a:rPr>
                          <m:t>𝑖</m:t>
                        </m:r>
                        <m:r>
                          <a:rPr lang="en-CA" altLang="zh-CN" sz="1800" b="0" i="1" smtClean="0">
                            <a:latin typeface="Cambria Math" charset="0"/>
                          </a:rPr>
                          <m:t>)</m:t>
                        </m:r>
                      </m:sup>
                    </m:sSup>
                  </m:oMath>
                </a14:m>
                <a:r>
                  <a:rPr lang="en-CA" sz="1800" dirty="0" smtClean="0"/>
                  <a:t> such that </a:t>
                </a:r>
                <a14:m>
                  <m:oMath xmlns:m="http://schemas.openxmlformats.org/officeDocument/2006/math">
                    <m:r>
                      <a:rPr lang="en-CA" sz="1800" b="0" i="1" smtClean="0">
                        <a:latin typeface="Cambria Math" charset="0"/>
                      </a:rPr>
                      <m:t>𝑎</m:t>
                    </m:r>
                    <m:r>
                      <a:rPr lang="en-CA" sz="1800" b="0" i="1" smtClean="0">
                        <a:latin typeface="Cambria Math" charset="0"/>
                      </a:rPr>
                      <m:t>&lt;</m:t>
                    </m:r>
                    <m:sSup>
                      <m:sSupPr>
                        <m:ctrlPr>
                          <a:rPr lang="en-CA" altLang="zh-CN" sz="1800" i="1">
                            <a:latin typeface="Cambria Math" panose="02040503050406030204" pitchFamily="18" charset="0"/>
                          </a:rPr>
                        </m:ctrlPr>
                      </m:sSupPr>
                      <m:e>
                        <m:r>
                          <a:rPr lang="en-US" altLang="zh-CN" sz="1800" i="1">
                            <a:latin typeface="Cambria Math" panose="02040503050406030204" pitchFamily="18" charset="0"/>
                          </a:rPr>
                          <m:t>𝑦</m:t>
                        </m:r>
                      </m:e>
                      <m:sup>
                        <m:r>
                          <a:rPr lang="en-CA" altLang="zh-CN" sz="1800" i="1">
                            <a:latin typeface="Cambria Math" charset="0"/>
                          </a:rPr>
                          <m:t>(</m:t>
                        </m:r>
                        <m:r>
                          <a:rPr lang="en-US" altLang="zh-CN" sz="1800" i="1">
                            <a:latin typeface="Cambria Math" panose="02040503050406030204" pitchFamily="18" charset="0"/>
                          </a:rPr>
                          <m:t>𝑖</m:t>
                        </m:r>
                        <m:r>
                          <a:rPr lang="en-CA" altLang="zh-CN" sz="1800" i="1">
                            <a:latin typeface="Cambria Math" charset="0"/>
                          </a:rPr>
                          <m:t>)</m:t>
                        </m:r>
                      </m:sup>
                    </m:sSup>
                    <m:r>
                      <a:rPr lang="en-CA" altLang="zh-CN" sz="1800" b="0" i="1" smtClean="0">
                        <a:latin typeface="Cambria Math" charset="0"/>
                      </a:rPr>
                      <m:t>&lt;</m:t>
                    </m:r>
                    <m:r>
                      <a:rPr lang="en-CA" altLang="zh-CN" sz="1800" b="0" i="1" smtClean="0">
                        <a:latin typeface="Cambria Math" charset="0"/>
                      </a:rPr>
                      <m:t>𝑏</m:t>
                    </m:r>
                  </m:oMath>
                </a14:m>
                <a:r>
                  <a:rPr lang="en-CA" sz="1800" dirty="0" smtClean="0"/>
                  <a:t> and compute </a:t>
                </a:r>
              </a:p>
              <a:p>
                <a:pPr marL="409575" lvl="0" indent="0" algn="just" fontAlgn="auto">
                  <a:spcBef>
                    <a:spcPts val="0"/>
                  </a:spcBef>
                  <a:spcAft>
                    <a:spcPts val="0"/>
                  </a:spcAft>
                  <a:buNone/>
                </a:pPr>
                <a14:m>
                  <m:oMathPara xmlns:m="http://schemas.openxmlformats.org/officeDocument/2006/math">
                    <m:oMathParaPr>
                      <m:jc m:val="centerGroup"/>
                    </m:oMathParaPr>
                    <m:oMath xmlns:m="http://schemas.openxmlformats.org/officeDocument/2006/math">
                      <m:r>
                        <a:rPr lang="en-CA" sz="1800" b="0" i="1" smtClean="0">
                          <a:latin typeface="Cambria Math" charset="0"/>
                        </a:rPr>
                        <m:t>𝑃</m:t>
                      </m:r>
                      <m:d>
                        <m:dPr>
                          <m:ctrlPr>
                            <a:rPr lang="en-CA" sz="1800" b="0" i="1" smtClean="0">
                              <a:latin typeface="Cambria Math" panose="02040503050406030204" pitchFamily="18" charset="0"/>
                            </a:rPr>
                          </m:ctrlPr>
                        </m:dPr>
                        <m:e>
                          <m:r>
                            <a:rPr lang="en-CA" sz="1800" b="0" i="1" smtClean="0">
                              <a:latin typeface="Cambria Math" charset="0"/>
                            </a:rPr>
                            <m:t>𝑎</m:t>
                          </m:r>
                          <m:r>
                            <a:rPr lang="en-CA" sz="1800" b="0" i="1" smtClean="0">
                              <a:latin typeface="Cambria Math" charset="0"/>
                            </a:rPr>
                            <m:t>&lt;</m:t>
                          </m:r>
                          <m:r>
                            <a:rPr lang="en-US" sz="1800" b="0" i="1" smtClean="0">
                              <a:latin typeface="Cambria Math" panose="02040503050406030204" pitchFamily="18" charset="0"/>
                            </a:rPr>
                            <m:t>𝑦</m:t>
                          </m:r>
                          <m:r>
                            <a:rPr lang="en-CA" sz="1800" b="0" i="1" smtClean="0">
                              <a:latin typeface="Cambria Math" charset="0"/>
                            </a:rPr>
                            <m:t>&lt;</m:t>
                          </m:r>
                          <m:r>
                            <a:rPr lang="en-CA" sz="1800" b="0" i="1" smtClean="0">
                              <a:latin typeface="Cambria Math" charset="0"/>
                            </a:rPr>
                            <m:t>𝑏</m:t>
                          </m:r>
                        </m:e>
                      </m:d>
                      <m:r>
                        <a:rPr lang="en-CA" sz="1800" i="1">
                          <a:latin typeface="Cambria Math" charset="0"/>
                          <a:ea typeface="Cambria Math" charset="0"/>
                          <a:cs typeface="Cambria Math" charset="0"/>
                        </a:rPr>
                        <m:t>≈</m:t>
                      </m:r>
                      <m:f>
                        <m:fPr>
                          <m:ctrlPr>
                            <a:rPr lang="mr-IN" altLang="zh-CN" sz="1800" i="1" smtClean="0">
                              <a:latin typeface="Cambria Math" panose="02040503050406030204" pitchFamily="18" charset="0"/>
                              <a:ea typeface="Cambria Math" charset="0"/>
                              <a:cs typeface="Cambria Math" charset="0"/>
                            </a:rPr>
                          </m:ctrlPr>
                        </m:fPr>
                        <m:num>
                          <m:r>
                            <a:rPr lang="en-CA" altLang="zh-CN" sz="1800" b="0" i="1" smtClean="0">
                              <a:latin typeface="Cambria Math" charset="0"/>
                              <a:ea typeface="Cambria Math" charset="0"/>
                              <a:cs typeface="Cambria Math" charset="0"/>
                            </a:rPr>
                            <m:t>𝑁</m:t>
                          </m:r>
                        </m:num>
                        <m:den>
                          <m:r>
                            <a:rPr lang="en-US" altLang="zh-CN" sz="1800" b="0" i="1" smtClean="0">
                              <a:latin typeface="Cambria Math" panose="02040503050406030204" pitchFamily="18" charset="0"/>
                              <a:ea typeface="Cambria Math" charset="0"/>
                              <a:cs typeface="Cambria Math" charset="0"/>
                            </a:rPr>
                            <m:t>𝑀</m:t>
                          </m:r>
                        </m:den>
                      </m:f>
                      <m:r>
                        <a:rPr lang="en-CA" altLang="zh-CN" sz="1800" b="0" i="1" smtClean="0">
                          <a:latin typeface="Cambria Math" charset="0"/>
                          <a:ea typeface="Cambria Math" charset="0"/>
                          <a:cs typeface="Cambria Math" charset="0"/>
                        </a:rPr>
                        <m:t>.</m:t>
                      </m:r>
                    </m:oMath>
                  </m:oMathPara>
                </a14:m>
                <a:endParaRPr lang="en-CA" sz="1800" dirty="0" smtClean="0"/>
              </a:p>
              <a:p>
                <a:pPr marL="809625" lvl="0" indent="-400050" algn="just" fontAlgn="auto">
                  <a:spcBef>
                    <a:spcPts val="0"/>
                  </a:spcBef>
                  <a:spcAft>
                    <a:spcPts val="0"/>
                  </a:spcAft>
                  <a:buFont typeface="+mj-lt"/>
                  <a:buAutoNum type="romanUcPeriod" startAt="2"/>
                </a:pPr>
                <a:endParaRPr lang="en-CA" sz="1800" dirty="0" smtClean="0"/>
              </a:p>
              <a:p>
                <a:pPr marL="809625" lvl="0" indent="-400050" algn="just" fontAlgn="auto">
                  <a:spcBef>
                    <a:spcPts val="0"/>
                  </a:spcBef>
                  <a:spcAft>
                    <a:spcPts val="0"/>
                  </a:spcAft>
                  <a:buFont typeface="+mj-lt"/>
                  <a:buAutoNum type="romanUcPeriod" startAt="2"/>
                </a:pPr>
                <a:r>
                  <a:rPr lang="en-CA" sz="1800" dirty="0" smtClean="0"/>
                  <a:t>To get </a:t>
                </a:r>
                <a14:m>
                  <m:oMath xmlns:m="http://schemas.openxmlformats.org/officeDocument/2006/math">
                    <m:sSub>
                      <m:sSubPr>
                        <m:ctrlPr>
                          <a:rPr lang="en-US" altLang="zh-CN" sz="1800" i="1" smtClean="0">
                            <a:latin typeface="Cambria Math" panose="02040503050406030204" pitchFamily="18" charset="0"/>
                          </a:rPr>
                        </m:ctrlPr>
                      </m:sSubPr>
                      <m:e>
                        <m:r>
                          <a:rPr lang="en-US" altLang="zh-CN" sz="1800" i="1" smtClean="0">
                            <a:latin typeface="Cambria Math" charset="0"/>
                            <a:ea typeface="Cambria Math" charset="0"/>
                            <a:cs typeface="Cambria Math" charset="0"/>
                          </a:rPr>
                          <m:t>𝜎</m:t>
                        </m:r>
                      </m:e>
                      <m:sub>
                        <m:r>
                          <a:rPr lang="en-CA" altLang="zh-CN" sz="1800" b="0" i="1" smtClean="0">
                            <a:latin typeface="Cambria Math" charset="0"/>
                          </a:rPr>
                          <m:t>𝑌</m:t>
                        </m:r>
                      </m:sub>
                    </m:sSub>
                    <m:r>
                      <a:rPr lang="en-CA" altLang="zh-CN" sz="1800" b="0" i="0" smtClean="0">
                        <a:latin typeface="Cambria Math" charset="0"/>
                      </a:rPr>
                      <m:t>,</m:t>
                    </m:r>
                  </m:oMath>
                </a14:m>
                <a:r>
                  <a:rPr lang="en-CA" sz="1800" dirty="0" smtClean="0"/>
                  <a:t> compute the sample mean </a:t>
                </a:r>
                <a14:m>
                  <m:oMath xmlns:m="http://schemas.openxmlformats.org/officeDocument/2006/math">
                    <m:acc>
                      <m:accPr>
                        <m:chr m:val="̅"/>
                        <m:ctrlPr>
                          <a:rPr lang="en-CA" altLang="zh-CN" sz="1800" i="1" smtClean="0">
                            <a:latin typeface="Cambria Math" panose="02040503050406030204" pitchFamily="18" charset="0"/>
                          </a:rPr>
                        </m:ctrlPr>
                      </m:accPr>
                      <m:e>
                        <m:r>
                          <a:rPr lang="en-US" altLang="zh-CN" sz="1800" b="0" i="1" smtClean="0">
                            <a:latin typeface="Cambria Math" panose="02040503050406030204" pitchFamily="18" charset="0"/>
                          </a:rPr>
                          <m:t>𝑦</m:t>
                        </m:r>
                      </m:e>
                    </m:acc>
                    <m:r>
                      <a:rPr lang="en-CA" altLang="zh-CN" sz="1800" b="0" i="1" smtClean="0">
                        <a:latin typeface="Cambria Math" charset="0"/>
                      </a:rPr>
                      <m:t>=</m:t>
                    </m:r>
                    <m:f>
                      <m:fPr>
                        <m:ctrlPr>
                          <a:rPr lang="mr-IN" altLang="zh-CN" sz="1800" b="0" i="1" smtClean="0">
                            <a:latin typeface="Cambria Math" panose="02040503050406030204" pitchFamily="18" charset="0"/>
                          </a:rPr>
                        </m:ctrlPr>
                      </m:fPr>
                      <m:num>
                        <m:r>
                          <a:rPr lang="en-CA" altLang="zh-CN" sz="1800" b="0" i="1" smtClean="0">
                            <a:latin typeface="Cambria Math" charset="0"/>
                          </a:rPr>
                          <m:t>1</m:t>
                        </m:r>
                      </m:num>
                      <m:den>
                        <m:r>
                          <a:rPr lang="en-US" altLang="zh-CN" sz="1800" b="0" i="1" smtClean="0">
                            <a:latin typeface="Cambria Math" panose="02040503050406030204" pitchFamily="18" charset="0"/>
                          </a:rPr>
                          <m:t>𝑀</m:t>
                        </m:r>
                      </m:den>
                    </m:f>
                    <m:nary>
                      <m:naryPr>
                        <m:chr m:val="∑"/>
                        <m:limLoc m:val="subSup"/>
                        <m:ctrlPr>
                          <a:rPr lang="is-IS" altLang="zh-CN" sz="1800" b="0" i="1" smtClean="0">
                            <a:latin typeface="Cambria Math" panose="02040503050406030204" pitchFamily="18" charset="0"/>
                          </a:rPr>
                        </m:ctrlPr>
                      </m:naryPr>
                      <m:sub>
                        <m:r>
                          <a:rPr lang="en-US" altLang="zh-CN" sz="1800" b="0" i="1" smtClean="0">
                            <a:latin typeface="Cambria Math" panose="02040503050406030204" pitchFamily="18" charset="0"/>
                          </a:rPr>
                          <m:t>𝑖</m:t>
                        </m:r>
                        <m:r>
                          <a:rPr lang="en-CA" altLang="zh-CN" sz="1800" b="0" i="1" smtClean="0">
                            <a:latin typeface="Cambria Math" charset="0"/>
                          </a:rPr>
                          <m:t>=1</m:t>
                        </m:r>
                      </m:sub>
                      <m:sup>
                        <m:r>
                          <a:rPr lang="en-US" altLang="zh-CN" sz="1800" b="0" i="1" smtClean="0">
                            <a:latin typeface="Cambria Math" panose="02040503050406030204" pitchFamily="18" charset="0"/>
                          </a:rPr>
                          <m:t>𝑀</m:t>
                        </m:r>
                      </m:sup>
                      <m:e>
                        <m:sSup>
                          <m:sSupPr>
                            <m:ctrlPr>
                              <a:rPr lang="is-IS" altLang="zh-CN" sz="1800" b="0" i="1" smtClean="0">
                                <a:latin typeface="Cambria Math" panose="02040503050406030204" pitchFamily="18" charset="0"/>
                              </a:rPr>
                            </m:ctrlPr>
                          </m:sSupPr>
                          <m:e>
                            <m:r>
                              <a:rPr lang="en-US" altLang="zh-CN" sz="1800" b="0" i="1" smtClean="0">
                                <a:latin typeface="Cambria Math" panose="02040503050406030204" pitchFamily="18" charset="0"/>
                              </a:rPr>
                              <m:t>𝑦</m:t>
                            </m:r>
                          </m:e>
                          <m:sup>
                            <m:r>
                              <a:rPr lang="en-CA" altLang="zh-CN" sz="1800" b="0" i="1" smtClean="0">
                                <a:latin typeface="Cambria Math" charset="0"/>
                              </a:rPr>
                              <m:t>(</m:t>
                            </m:r>
                            <m:r>
                              <a:rPr lang="en-US" altLang="zh-CN" sz="1800" b="0" i="1" smtClean="0">
                                <a:latin typeface="Cambria Math" panose="02040503050406030204" pitchFamily="18" charset="0"/>
                              </a:rPr>
                              <m:t>𝑖</m:t>
                            </m:r>
                            <m:r>
                              <a:rPr lang="en-CA" altLang="zh-CN" sz="1800" b="0" i="1" smtClean="0">
                                <a:latin typeface="Cambria Math" charset="0"/>
                              </a:rPr>
                              <m:t>)</m:t>
                            </m:r>
                          </m:sup>
                        </m:sSup>
                      </m:e>
                    </m:nary>
                  </m:oMath>
                </a14:m>
                <a:endParaRPr lang="en-CA" sz="1800" dirty="0" smtClean="0"/>
              </a:p>
              <a:p>
                <a:pPr marL="409575" lvl="0" indent="0" algn="just" fontAlgn="auto">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i="1" smtClean="0">
                              <a:latin typeface="Cambria Math" charset="0"/>
                              <a:ea typeface="Cambria Math" charset="0"/>
                              <a:cs typeface="Cambria Math" charset="0"/>
                            </a:rPr>
                            <m:t>𝜎</m:t>
                          </m:r>
                        </m:e>
                        <m:sub>
                          <m:r>
                            <a:rPr lang="en-CA" altLang="zh-CN" sz="1800" b="0" i="1" smtClean="0">
                              <a:latin typeface="Cambria Math" charset="0"/>
                            </a:rPr>
                            <m:t>𝑌</m:t>
                          </m:r>
                        </m:sub>
                      </m:sSub>
                      <m:r>
                        <a:rPr lang="en-US" altLang="zh-CN" sz="1800" i="1" smtClean="0">
                          <a:latin typeface="Cambria Math" charset="0"/>
                          <a:ea typeface="Cambria Math" charset="0"/>
                          <a:cs typeface="Cambria Math" charset="0"/>
                        </a:rPr>
                        <m:t>≈</m:t>
                      </m:r>
                      <m:rad>
                        <m:radPr>
                          <m:degHide m:val="on"/>
                          <m:ctrlPr>
                            <a:rPr lang="en-US" altLang="zh-CN" sz="1800" i="1" smtClean="0">
                              <a:latin typeface="Cambria Math" panose="02040503050406030204" pitchFamily="18" charset="0"/>
                              <a:ea typeface="Cambria Math" charset="0"/>
                              <a:cs typeface="Cambria Math" charset="0"/>
                            </a:rPr>
                          </m:ctrlPr>
                        </m:radPr>
                        <m:deg/>
                        <m:e>
                          <m:f>
                            <m:fPr>
                              <m:ctrlPr>
                                <a:rPr lang="mr-IN" altLang="zh-CN" sz="1800" i="1" smtClean="0">
                                  <a:latin typeface="Cambria Math" panose="02040503050406030204" pitchFamily="18" charset="0"/>
                                  <a:ea typeface="Cambria Math" charset="0"/>
                                  <a:cs typeface="Cambria Math" charset="0"/>
                                </a:rPr>
                              </m:ctrlPr>
                            </m:fPr>
                            <m:num>
                              <m:r>
                                <a:rPr lang="en-CA" altLang="zh-CN" sz="1800" b="0" i="1" smtClean="0">
                                  <a:latin typeface="Cambria Math" charset="0"/>
                                  <a:ea typeface="Cambria Math" charset="0"/>
                                  <a:cs typeface="Cambria Math" charset="0"/>
                                </a:rPr>
                                <m:t>1</m:t>
                              </m:r>
                            </m:num>
                            <m:den>
                              <m:r>
                                <a:rPr lang="en-US" altLang="zh-CN" sz="1800" b="0" i="1" smtClean="0">
                                  <a:latin typeface="Cambria Math" panose="02040503050406030204" pitchFamily="18" charset="0"/>
                                  <a:ea typeface="Cambria Math" charset="0"/>
                                  <a:cs typeface="Cambria Math" charset="0"/>
                                </a:rPr>
                                <m:t>𝑀</m:t>
                              </m:r>
                              <m:r>
                                <a:rPr lang="en-CA" altLang="zh-CN" sz="1800" b="0" i="1" smtClean="0">
                                  <a:latin typeface="Cambria Math" charset="0"/>
                                  <a:ea typeface="Cambria Math" charset="0"/>
                                  <a:cs typeface="Cambria Math" charset="0"/>
                                </a:rPr>
                                <m:t>−1</m:t>
                              </m:r>
                            </m:den>
                          </m:f>
                          <m:nary>
                            <m:naryPr>
                              <m:chr m:val="∑"/>
                              <m:ctrlPr>
                                <a:rPr lang="is-IS" altLang="zh-CN" sz="1800" i="1" smtClean="0">
                                  <a:latin typeface="Cambria Math" panose="02040503050406030204" pitchFamily="18" charset="0"/>
                                  <a:ea typeface="Cambria Math" charset="0"/>
                                  <a:cs typeface="Cambria Math" charset="0"/>
                                </a:rPr>
                              </m:ctrlPr>
                            </m:naryPr>
                            <m:sub>
                              <m:r>
                                <a:rPr lang="en-US" altLang="zh-CN" sz="1800" b="0" i="1" smtClean="0">
                                  <a:latin typeface="Cambria Math" panose="02040503050406030204" pitchFamily="18" charset="0"/>
                                  <a:ea typeface="Cambria Math" charset="0"/>
                                  <a:cs typeface="Cambria Math" charset="0"/>
                                </a:rPr>
                                <m:t>𝑖</m:t>
                              </m:r>
                              <m:r>
                                <a:rPr lang="en-CA" altLang="zh-CN" sz="1800" b="0" i="1" smtClean="0">
                                  <a:latin typeface="Cambria Math" charset="0"/>
                                  <a:ea typeface="Cambria Math" charset="0"/>
                                  <a:cs typeface="Cambria Math" charset="0"/>
                                </a:rPr>
                                <m:t>=1</m:t>
                              </m:r>
                            </m:sub>
                            <m:sup>
                              <m:r>
                                <a:rPr lang="en-US" altLang="zh-CN" sz="1800" b="0" i="1" smtClean="0">
                                  <a:latin typeface="Cambria Math" panose="02040503050406030204" pitchFamily="18" charset="0"/>
                                  <a:ea typeface="Cambria Math" charset="0"/>
                                  <a:cs typeface="Cambria Math" charset="0"/>
                                </a:rPr>
                                <m:t>𝑀</m:t>
                              </m:r>
                            </m:sup>
                            <m:e>
                              <m:sSup>
                                <m:sSupPr>
                                  <m:ctrlPr>
                                    <a:rPr lang="is-IS" altLang="zh-CN" sz="1800" i="1" smtClean="0">
                                      <a:latin typeface="Cambria Math" panose="02040503050406030204" pitchFamily="18" charset="0"/>
                                      <a:ea typeface="Cambria Math" charset="0"/>
                                      <a:cs typeface="Cambria Math" charset="0"/>
                                    </a:rPr>
                                  </m:ctrlPr>
                                </m:sSupPr>
                                <m:e>
                                  <m:d>
                                    <m:dPr>
                                      <m:ctrlPr>
                                        <a:rPr lang="mr-IN" altLang="zh-CN" sz="1800" i="1" smtClean="0">
                                          <a:latin typeface="Cambria Math" panose="02040503050406030204" pitchFamily="18" charset="0"/>
                                          <a:ea typeface="Cambria Math" charset="0"/>
                                          <a:cs typeface="Cambria Math" charset="0"/>
                                        </a:rPr>
                                      </m:ctrlPr>
                                    </m:dPr>
                                    <m:e>
                                      <m:sSup>
                                        <m:sSupPr>
                                          <m:ctrlPr>
                                            <a:rPr lang="mr-IN" altLang="zh-CN" sz="1800" i="1" smtClean="0">
                                              <a:latin typeface="Cambria Math" panose="02040503050406030204" pitchFamily="18" charset="0"/>
                                              <a:ea typeface="Cambria Math" charset="0"/>
                                              <a:cs typeface="Cambria Math" charset="0"/>
                                            </a:rPr>
                                          </m:ctrlPr>
                                        </m:sSupPr>
                                        <m:e>
                                          <m:r>
                                            <a:rPr lang="en-US" altLang="zh-CN" sz="1800" b="0" i="1" smtClean="0">
                                              <a:latin typeface="Cambria Math" panose="02040503050406030204" pitchFamily="18" charset="0"/>
                                              <a:ea typeface="Cambria Math" charset="0"/>
                                              <a:cs typeface="Cambria Math" charset="0"/>
                                            </a:rPr>
                                            <m:t>𝑦</m:t>
                                          </m:r>
                                        </m:e>
                                        <m:sup>
                                          <m:r>
                                            <a:rPr lang="en-CA" altLang="zh-CN" sz="1800" b="0" i="1" smtClean="0">
                                              <a:latin typeface="Cambria Math" charset="0"/>
                                              <a:ea typeface="Cambria Math" charset="0"/>
                                              <a:cs typeface="Cambria Math" charset="0"/>
                                            </a:rPr>
                                            <m:t>(</m:t>
                                          </m:r>
                                          <m:r>
                                            <a:rPr lang="en-US" altLang="zh-CN" sz="1800" b="0" i="1" smtClean="0">
                                              <a:latin typeface="Cambria Math" panose="02040503050406030204" pitchFamily="18" charset="0"/>
                                              <a:ea typeface="Cambria Math" charset="0"/>
                                              <a:cs typeface="Cambria Math" charset="0"/>
                                            </a:rPr>
                                            <m:t>𝑖</m:t>
                                          </m:r>
                                          <m:r>
                                            <a:rPr lang="en-CA" altLang="zh-CN" sz="1800" b="0" i="1" smtClean="0">
                                              <a:latin typeface="Cambria Math" charset="0"/>
                                              <a:ea typeface="Cambria Math" charset="0"/>
                                              <a:cs typeface="Cambria Math" charset="0"/>
                                            </a:rPr>
                                            <m:t>)</m:t>
                                          </m:r>
                                        </m:sup>
                                      </m:sSup>
                                      <m:r>
                                        <a:rPr lang="en-CA" altLang="zh-CN" sz="1800" b="0" i="1" smtClean="0">
                                          <a:latin typeface="Cambria Math" charset="0"/>
                                          <a:ea typeface="Cambria Math" charset="0"/>
                                          <a:cs typeface="Cambria Math" charset="0"/>
                                        </a:rPr>
                                        <m:t>−</m:t>
                                      </m:r>
                                      <m:acc>
                                        <m:accPr>
                                          <m:chr m:val="̅"/>
                                          <m:ctrlPr>
                                            <a:rPr lang="en-CA" altLang="zh-CN" sz="1800" b="0" i="1" smtClean="0">
                                              <a:latin typeface="Cambria Math" panose="02040503050406030204" pitchFamily="18" charset="0"/>
                                              <a:ea typeface="Cambria Math" charset="0"/>
                                              <a:cs typeface="Cambria Math" charset="0"/>
                                            </a:rPr>
                                          </m:ctrlPr>
                                        </m:accPr>
                                        <m:e>
                                          <m:r>
                                            <a:rPr lang="en-US" altLang="zh-CN" sz="1800" b="0" i="1" smtClean="0">
                                              <a:latin typeface="Cambria Math" panose="02040503050406030204" pitchFamily="18" charset="0"/>
                                              <a:ea typeface="Cambria Math" charset="0"/>
                                              <a:cs typeface="Cambria Math" charset="0"/>
                                            </a:rPr>
                                            <m:t>𝑦</m:t>
                                          </m:r>
                                        </m:e>
                                      </m:acc>
                                    </m:e>
                                  </m:d>
                                </m:e>
                                <m:sup>
                                  <m:r>
                                    <a:rPr lang="en-CA" altLang="zh-CN" sz="1800" b="0" i="1" smtClean="0">
                                      <a:latin typeface="Cambria Math" charset="0"/>
                                      <a:ea typeface="Cambria Math" charset="0"/>
                                      <a:cs typeface="Cambria Math" charset="0"/>
                                    </a:rPr>
                                    <m:t>2</m:t>
                                  </m:r>
                                </m:sup>
                              </m:sSup>
                            </m:e>
                          </m:nary>
                        </m:e>
                      </m:rad>
                    </m:oMath>
                  </m:oMathPara>
                </a14:m>
                <a:endParaRPr lang="en-CA" sz="1800" dirty="0" smtClean="0"/>
              </a:p>
              <a:p>
                <a:pPr marL="809625" lvl="0" indent="-400050" algn="just" fontAlgn="auto">
                  <a:spcBef>
                    <a:spcPts val="0"/>
                  </a:spcBef>
                  <a:spcAft>
                    <a:spcPts val="0"/>
                  </a:spcAft>
                  <a:buFont typeface="+mj-lt"/>
                  <a:buAutoNum type="romanUcPeriod" startAt="3"/>
                </a:pPr>
                <a:endParaRPr lang="en-CA" sz="1800" dirty="0" smtClean="0"/>
              </a:p>
              <a:p>
                <a:pPr marL="809625" lvl="0" indent="-400050" algn="just" fontAlgn="auto">
                  <a:spcBef>
                    <a:spcPts val="0"/>
                  </a:spcBef>
                  <a:spcAft>
                    <a:spcPts val="0"/>
                  </a:spcAft>
                  <a:buFont typeface="+mj-lt"/>
                  <a:buAutoNum type="romanUcPeriod" startAt="3"/>
                </a:pPr>
                <a:r>
                  <a:rPr lang="en-CA" sz="1800" dirty="0" smtClean="0"/>
                  <a:t>Get the </a:t>
                </a:r>
                <a14:m>
                  <m:oMath xmlns:m="http://schemas.openxmlformats.org/officeDocument/2006/math">
                    <m:r>
                      <a:rPr lang="en-CA" sz="1800" b="0" i="1" smtClean="0">
                        <a:latin typeface="Cambria Math" charset="0"/>
                      </a:rPr>
                      <m:t>𝑞</m:t>
                    </m:r>
                  </m:oMath>
                </a14:m>
                <a:r>
                  <a:rPr lang="en-CA" sz="1800" baseline="30000" dirty="0" err="1" smtClean="0"/>
                  <a:t>th</a:t>
                </a:r>
                <a:r>
                  <a:rPr lang="en-CA" sz="1800" dirty="0" smtClean="0"/>
                  <a:t> quantile of the empirical distribution of </a:t>
                </a:r>
                <a14:m>
                  <m:oMath xmlns:m="http://schemas.openxmlformats.org/officeDocument/2006/math">
                    <m:r>
                      <a:rPr lang="en-CA" sz="1800" b="0" i="1" smtClean="0">
                        <a:latin typeface="Cambria Math" charset="0"/>
                      </a:rPr>
                      <m:t>𝑌</m:t>
                    </m:r>
                  </m:oMath>
                </a14:m>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4016" y="1628800"/>
                <a:ext cx="8276456" cy="4392488"/>
              </a:xfrm>
              <a:blipFill rotWithShape="0">
                <a:blip r:embed="rId3"/>
                <a:stretch>
                  <a:fillRect t="-416"/>
                </a:stretch>
              </a:blipFill>
            </p:spPr>
            <p:txBody>
              <a:bodyPr/>
              <a:lstStyle/>
              <a:p>
                <a:r>
                  <a:rPr lang="en-CA">
                    <a:noFill/>
                  </a:rPr>
                  <a:t> </a:t>
                </a:r>
              </a:p>
            </p:txBody>
          </p:sp>
        </mc:Fallback>
      </mc:AlternateContent>
    </p:spTree>
    <p:extLst>
      <p:ext uri="{BB962C8B-B14F-4D97-AF65-F5344CB8AC3E}">
        <p14:creationId xmlns:p14="http://schemas.microsoft.com/office/powerpoint/2010/main" val="27866797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analysis with Monte Carlo simulations</a:t>
            </a:r>
            <a:endParaRPr lang="en-CA" dirty="0"/>
          </a:p>
        </p:txBody>
      </p:sp>
      <p:sp>
        <p:nvSpPr>
          <p:cNvPr id="3" name="Content Placeholder 2"/>
          <p:cNvSpPr>
            <a:spLocks noGrp="1"/>
          </p:cNvSpPr>
          <p:nvPr>
            <p:ph idx="1"/>
          </p:nvPr>
        </p:nvSpPr>
        <p:spPr/>
        <p:txBody>
          <a:bodyPr/>
          <a:lstStyle/>
          <a:p>
            <a:r>
              <a:rPr lang="en-US" dirty="0" smtClean="0"/>
              <a:t>Generate samples from a parameter space</a:t>
            </a:r>
          </a:p>
          <a:p>
            <a:pPr lvl="1"/>
            <a:r>
              <a:rPr lang="en-US" dirty="0" smtClean="0"/>
              <a:t>Which distribution we chose?</a:t>
            </a:r>
          </a:p>
          <a:p>
            <a:pPr lvl="1"/>
            <a:r>
              <a:rPr lang="en-US" dirty="0" smtClean="0"/>
              <a:t>Is every parameter combination equally meaningful?</a:t>
            </a:r>
          </a:p>
          <a:p>
            <a:r>
              <a:rPr lang="en-US" dirty="0" smtClean="0"/>
              <a:t>Pass the parameters to the model</a:t>
            </a:r>
          </a:p>
          <a:p>
            <a:r>
              <a:rPr lang="en-US" dirty="0" smtClean="0"/>
              <a:t>Measure association between the result and each parameters</a:t>
            </a:r>
          </a:p>
          <a:p>
            <a:endParaRPr lang="en-US" dirty="0"/>
          </a:p>
          <a:p>
            <a:r>
              <a:rPr lang="en-US" dirty="0" err="1" smtClean="0"/>
              <a:t>Matlab</a:t>
            </a:r>
            <a:r>
              <a:rPr lang="en-US" dirty="0" smtClean="0"/>
              <a:t> sensitivity toolbox</a:t>
            </a:r>
            <a:endParaRPr lang="en-CA" dirty="0"/>
          </a:p>
        </p:txBody>
      </p:sp>
    </p:spTree>
    <p:extLst>
      <p:ext uri="{BB962C8B-B14F-4D97-AF65-F5344CB8AC3E}">
        <p14:creationId xmlns:p14="http://schemas.microsoft.com/office/powerpoint/2010/main" val="10723317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Sensitivity </a:t>
            </a:r>
            <a:r>
              <a:rPr lang="en-US" dirty="0"/>
              <a:t>analysis</a:t>
            </a:r>
            <a:endParaRPr lang="en-CA" dirty="0"/>
          </a:p>
        </p:txBody>
      </p:sp>
      <p:sp>
        <p:nvSpPr>
          <p:cNvPr id="3" name="Content Placeholder 2"/>
          <p:cNvSpPr>
            <a:spLocks noGrp="1"/>
          </p:cNvSpPr>
          <p:nvPr>
            <p:ph idx="1"/>
          </p:nvPr>
        </p:nvSpPr>
        <p:spPr/>
        <p:txBody>
          <a:bodyPr/>
          <a:lstStyle/>
          <a:p>
            <a:pPr marL="0" indent="0">
              <a:buNone/>
            </a:pPr>
            <a:r>
              <a:rPr lang="en-US" dirty="0" smtClean="0"/>
              <a:t>Objective: Minimize the rise time of the voltage at the output by looking at the parameters C, R1, R2 and R3</a:t>
            </a:r>
            <a:endParaRPr lang="en-CA" dirty="0"/>
          </a:p>
          <a:p>
            <a:pPr marL="0" indent="0">
              <a:buNone/>
            </a:pPr>
            <a:endParaRPr lang="en-CA" dirty="0"/>
          </a:p>
        </p:txBody>
      </p:sp>
      <p:pic>
        <p:nvPicPr>
          <p:cNvPr id="4" name="Picture 3"/>
          <p:cNvPicPr>
            <a:picLocks noChangeAspect="1"/>
          </p:cNvPicPr>
          <p:nvPr/>
        </p:nvPicPr>
        <p:blipFill>
          <a:blip r:embed="rId3"/>
          <a:stretch>
            <a:fillRect/>
          </a:stretch>
        </p:blipFill>
        <p:spPr>
          <a:xfrm>
            <a:off x="539552" y="2204864"/>
            <a:ext cx="6325819" cy="2160240"/>
          </a:xfrm>
          <a:prstGeom prst="rect">
            <a:avLst/>
          </a:prstGeom>
        </p:spPr>
      </p:pic>
      <p:pic>
        <p:nvPicPr>
          <p:cNvPr id="5" name="Picture 4"/>
          <p:cNvPicPr>
            <a:picLocks noChangeAspect="1"/>
          </p:cNvPicPr>
          <p:nvPr/>
        </p:nvPicPr>
        <p:blipFill>
          <a:blip r:embed="rId4"/>
          <a:stretch>
            <a:fillRect/>
          </a:stretch>
        </p:blipFill>
        <p:spPr>
          <a:xfrm>
            <a:off x="2915816" y="4686837"/>
            <a:ext cx="5804197" cy="1903925"/>
          </a:xfrm>
          <a:prstGeom prst="rect">
            <a:avLst/>
          </a:prstGeom>
        </p:spPr>
      </p:pic>
    </p:spTree>
    <p:extLst>
      <p:ext uri="{BB962C8B-B14F-4D97-AF65-F5344CB8AC3E}">
        <p14:creationId xmlns:p14="http://schemas.microsoft.com/office/powerpoint/2010/main" val="21202989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Including variability and parameter uncertainty in sensitivity analysis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1083" y="1412776"/>
                <a:ext cx="5004799" cy="4077197"/>
              </a:xfrm>
            </p:spPr>
            <p:txBody>
              <a:bodyPr>
                <a:normAutofit/>
              </a:bodyPr>
              <a:lstStyle/>
              <a:p>
                <a:r>
                  <a:rPr lang="en-CA" dirty="0" smtClean="0"/>
                  <a:t>Each realization p of the distribution parameters P results in a corresponding probability distribution (whose density is </a:t>
                </a:r>
                <a14:m>
                  <m:oMath xmlns:m="http://schemas.openxmlformats.org/officeDocument/2006/math">
                    <m:sSub>
                      <m:sSubPr>
                        <m:ctrlPr>
                          <a:rPr lang="en-CA"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a14:m>
                <a:r>
                  <a:rPr lang="en-CA" dirty="0" smtClean="0"/>
                  <a:t>) for the quantity of interest X. </a:t>
                </a:r>
              </a:p>
              <a:p>
                <a:r>
                  <a:rPr lang="en-CA" dirty="0" smtClean="0"/>
                  <a:t>Thus, multiple realizations of distribution parameters result in a family of distributions for the quantity X. </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1083" y="1412776"/>
                <a:ext cx="5004799" cy="4077197"/>
              </a:xfrm>
              <a:blipFill rotWithShape="0">
                <a:blip r:embed="rId2"/>
                <a:stretch>
                  <a:fillRect l="-1340" t="-1046" r="-609"/>
                </a:stretch>
              </a:blipFill>
            </p:spPr>
            <p:txBody>
              <a:bodyPr/>
              <a:lstStyle/>
              <a:p>
                <a:r>
                  <a:rPr lang="en-CA">
                    <a:noFill/>
                  </a:rPr>
                  <a:t> </a:t>
                </a:r>
              </a:p>
            </p:txBody>
          </p:sp>
        </mc:Fallback>
      </mc:AlternateContent>
      <p:sp>
        <p:nvSpPr>
          <p:cNvPr id="4" name="Rectangle 3"/>
          <p:cNvSpPr/>
          <p:nvPr/>
        </p:nvSpPr>
        <p:spPr>
          <a:xfrm>
            <a:off x="3962400" y="5877272"/>
            <a:ext cx="5160196" cy="715581"/>
          </a:xfrm>
          <a:prstGeom prst="rect">
            <a:avLst/>
          </a:prstGeom>
        </p:spPr>
        <p:txBody>
          <a:bodyPr wrap="square">
            <a:spAutoFit/>
          </a:bodyPr>
          <a:lstStyle/>
          <a:p>
            <a:r>
              <a:rPr lang="en-CA" sz="1350" dirty="0"/>
              <a:t>S. </a:t>
            </a:r>
            <a:r>
              <a:rPr lang="en-CA" sz="1350" dirty="0" err="1"/>
              <a:t>Sankararaman</a:t>
            </a:r>
            <a:r>
              <a:rPr lang="en-CA" sz="1350" dirty="0"/>
              <a:t>, S. </a:t>
            </a:r>
            <a:r>
              <a:rPr lang="en-CA" sz="1350" dirty="0" err="1"/>
              <a:t>Mahadevan</a:t>
            </a:r>
            <a:r>
              <a:rPr lang="en-CA" sz="1350" dirty="0"/>
              <a:t>, Separating the contributions of variability and parameter uncertainty in probability distributions, Reliability Engineering and System Safety, 112 (2013) 187–199. </a:t>
            </a:r>
          </a:p>
        </p:txBody>
      </p:sp>
      <p:pic>
        <p:nvPicPr>
          <p:cNvPr id="5" name="Picture 4"/>
          <p:cNvPicPr>
            <a:picLocks noChangeAspect="1"/>
          </p:cNvPicPr>
          <p:nvPr/>
        </p:nvPicPr>
        <p:blipFill>
          <a:blip r:embed="rId3"/>
          <a:stretch>
            <a:fillRect/>
          </a:stretch>
        </p:blipFill>
        <p:spPr>
          <a:xfrm>
            <a:off x="5383891" y="2226469"/>
            <a:ext cx="3329276" cy="2252422"/>
          </a:xfrm>
          <a:prstGeom prst="rect">
            <a:avLst/>
          </a:prstGeom>
        </p:spPr>
      </p:pic>
    </p:spTree>
    <p:extLst>
      <p:ext uri="{BB962C8B-B14F-4D97-AF65-F5344CB8AC3E}">
        <p14:creationId xmlns:p14="http://schemas.microsoft.com/office/powerpoint/2010/main" val="3866335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lvl="1">
              <a:spcBef>
                <a:spcPts val="600"/>
              </a:spcBef>
            </a:pPr>
            <a:r>
              <a:rPr lang="en-US" sz="1600" dirty="0" smtClean="0"/>
              <a:t>Uncertainty framework</a:t>
            </a:r>
          </a:p>
          <a:p>
            <a:pPr lvl="1">
              <a:spcBef>
                <a:spcPts val="600"/>
              </a:spcBef>
            </a:pPr>
            <a:r>
              <a:rPr lang="en-US" sz="1600" dirty="0" smtClean="0"/>
              <a:t>Biomedical examples</a:t>
            </a:r>
          </a:p>
          <a:p>
            <a:pPr>
              <a:spcBef>
                <a:spcPts val="600"/>
              </a:spcBef>
            </a:pPr>
            <a:r>
              <a:rPr lang="en-US" sz="1600" dirty="0" smtClean="0"/>
              <a:t>Confidence intervals and traditional GUM based approach</a:t>
            </a:r>
          </a:p>
          <a:p>
            <a:pPr>
              <a:spcBef>
                <a:spcPts val="600"/>
              </a:spcBef>
            </a:pPr>
            <a:r>
              <a:rPr lang="en-US" sz="1600" dirty="0" smtClean="0"/>
              <a:t>Bayesian methods and Monte Carlo methods</a:t>
            </a:r>
          </a:p>
          <a:p>
            <a:pPr lvl="1">
              <a:spcBef>
                <a:spcPts val="600"/>
              </a:spcBef>
            </a:pPr>
            <a:r>
              <a:rPr lang="en-US" sz="1600" dirty="0" smtClean="0"/>
              <a:t>Application in uncertainty propagation and sensitivity analysis</a:t>
            </a:r>
          </a:p>
          <a:p>
            <a:pPr>
              <a:spcBef>
                <a:spcPts val="600"/>
              </a:spcBef>
            </a:pPr>
            <a:r>
              <a:rPr lang="en-US" sz="1600" dirty="0" smtClean="0"/>
              <a:t>Bootstrap methods</a:t>
            </a:r>
          </a:p>
          <a:p>
            <a:pPr lvl="1">
              <a:spcBef>
                <a:spcPts val="600"/>
              </a:spcBef>
            </a:pPr>
            <a:r>
              <a:rPr lang="en-US" sz="1600" dirty="0" smtClean="0"/>
              <a:t>Application in obtaining confidence intervals in data fitting and for estimation for time-series</a:t>
            </a:r>
          </a:p>
          <a:p>
            <a:pPr>
              <a:spcBef>
                <a:spcPts val="600"/>
              </a:spcBef>
            </a:pPr>
            <a:r>
              <a:rPr lang="en-US" sz="1600" dirty="0" smtClean="0"/>
              <a:t>Conclusion</a:t>
            </a:r>
          </a:p>
          <a:p>
            <a:pPr>
              <a:spcBef>
                <a:spcPts val="600"/>
              </a:spcBef>
            </a:pPr>
            <a:endParaRPr lang="en-US" sz="1600" dirty="0"/>
          </a:p>
        </p:txBody>
      </p:sp>
    </p:spTree>
    <p:extLst>
      <p:ext uri="{BB962C8B-B14F-4D97-AF65-F5344CB8AC3E}">
        <p14:creationId xmlns:p14="http://schemas.microsoft.com/office/powerpoint/2010/main" val="5638616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lvl="1">
              <a:spcBef>
                <a:spcPts val="600"/>
              </a:spcBef>
            </a:pPr>
            <a:r>
              <a:rPr lang="en-US" sz="1600" dirty="0" smtClean="0"/>
              <a:t>Uncertainty framework</a:t>
            </a:r>
          </a:p>
          <a:p>
            <a:pPr lvl="1">
              <a:spcBef>
                <a:spcPts val="600"/>
              </a:spcBef>
            </a:pPr>
            <a:r>
              <a:rPr lang="en-US" sz="1600" dirty="0" smtClean="0"/>
              <a:t>Biomedical examples</a:t>
            </a:r>
          </a:p>
          <a:p>
            <a:pPr>
              <a:spcBef>
                <a:spcPts val="600"/>
              </a:spcBef>
            </a:pPr>
            <a:r>
              <a:rPr lang="en-US" sz="1600" dirty="0" smtClean="0"/>
              <a:t>Confidence intervals and traditional GUM based approach</a:t>
            </a:r>
          </a:p>
          <a:p>
            <a:pPr>
              <a:spcBef>
                <a:spcPts val="600"/>
              </a:spcBef>
            </a:pPr>
            <a:r>
              <a:rPr lang="en-US" sz="1600" dirty="0" smtClean="0"/>
              <a:t>Bayesian methods and Monte Carlo methods</a:t>
            </a:r>
          </a:p>
          <a:p>
            <a:pPr lvl="1">
              <a:spcBef>
                <a:spcPts val="600"/>
              </a:spcBef>
            </a:pPr>
            <a:r>
              <a:rPr lang="en-US" sz="1600" dirty="0" smtClean="0"/>
              <a:t>Application in uncertainty propagation and sensitivity analysis</a:t>
            </a:r>
          </a:p>
          <a:p>
            <a:pPr>
              <a:spcBef>
                <a:spcPts val="600"/>
              </a:spcBef>
            </a:pPr>
            <a:r>
              <a:rPr lang="en-US" sz="1600" dirty="0" smtClean="0"/>
              <a:t>Bootstrap methods</a:t>
            </a:r>
          </a:p>
          <a:p>
            <a:pPr lvl="1">
              <a:spcBef>
                <a:spcPts val="600"/>
              </a:spcBef>
            </a:pPr>
            <a:r>
              <a:rPr lang="en-US" sz="1600" dirty="0" smtClean="0"/>
              <a:t>Application in obtaining confidence intervals in data fitting and for estimation for time-series</a:t>
            </a:r>
          </a:p>
          <a:p>
            <a:pPr>
              <a:spcBef>
                <a:spcPts val="600"/>
              </a:spcBef>
            </a:pPr>
            <a:r>
              <a:rPr lang="en-US" sz="1600" dirty="0" smtClean="0"/>
              <a:t>Conclusion</a:t>
            </a:r>
          </a:p>
          <a:p>
            <a:pPr>
              <a:spcBef>
                <a:spcPts val="600"/>
              </a:spcBef>
            </a:pPr>
            <a:endParaRPr lang="en-US" sz="1600" dirty="0"/>
          </a:p>
        </p:txBody>
      </p:sp>
    </p:spTree>
    <p:extLst>
      <p:ext uri="{BB962C8B-B14F-4D97-AF65-F5344CB8AC3E}">
        <p14:creationId xmlns:p14="http://schemas.microsoft.com/office/powerpoint/2010/main" val="2276179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a:t>
            </a:r>
            <a:endParaRPr lang="en-CA" dirty="0"/>
          </a:p>
        </p:txBody>
      </p:sp>
      <p:sp>
        <p:nvSpPr>
          <p:cNvPr id="3" name="Content Placeholder 2"/>
          <p:cNvSpPr>
            <a:spLocks noGrp="1"/>
          </p:cNvSpPr>
          <p:nvPr>
            <p:ph idx="1"/>
          </p:nvPr>
        </p:nvSpPr>
        <p:spPr>
          <a:xfrm>
            <a:off x="467544" y="1484784"/>
            <a:ext cx="8276456" cy="3886200"/>
          </a:xfrm>
        </p:spPr>
        <p:txBody>
          <a:bodyPr/>
          <a:lstStyle/>
          <a:p>
            <a:r>
              <a:rPr lang="en-CA" dirty="0"/>
              <a:t>Bootstrap </a:t>
            </a:r>
            <a:r>
              <a:rPr lang="en-CA" dirty="0" smtClean="0"/>
              <a:t>is </a:t>
            </a:r>
            <a:r>
              <a:rPr lang="en-CA" dirty="0"/>
              <a:t>a Monte Carlo </a:t>
            </a:r>
            <a:r>
              <a:rPr lang="en-CA" dirty="0" smtClean="0"/>
              <a:t>method of </a:t>
            </a:r>
            <a:r>
              <a:rPr lang="en-CA" dirty="0"/>
              <a:t>simulating `</a:t>
            </a:r>
            <a:r>
              <a:rPr lang="en-CA" dirty="0" err="1"/>
              <a:t>datasets'</a:t>
            </a:r>
            <a:r>
              <a:rPr lang="en-CA" dirty="0"/>
              <a:t> from an observed/given data, </a:t>
            </a:r>
            <a:r>
              <a:rPr lang="en-CA" dirty="0" smtClean="0"/>
              <a:t>without any </a:t>
            </a:r>
            <a:r>
              <a:rPr lang="en-CA" dirty="0"/>
              <a:t>assumption </a:t>
            </a:r>
            <a:r>
              <a:rPr lang="en-CA" dirty="0" smtClean="0"/>
              <a:t>about parameters or models.</a:t>
            </a:r>
            <a:endParaRPr lang="en-CA" dirty="0"/>
          </a:p>
          <a:p>
            <a:r>
              <a:rPr lang="en-CA" dirty="0"/>
              <a:t>Resampling the original data preserves (adaptively) </a:t>
            </a:r>
            <a:r>
              <a:rPr lang="en-CA" dirty="0" smtClean="0"/>
              <a:t>whatever distributions </a:t>
            </a:r>
            <a:r>
              <a:rPr lang="en-CA" dirty="0"/>
              <a:t>are truly </a:t>
            </a:r>
            <a:r>
              <a:rPr lang="en-CA" dirty="0" smtClean="0"/>
              <a:t>present.</a:t>
            </a:r>
            <a:endParaRPr lang="en-CA" dirty="0"/>
          </a:p>
          <a:p>
            <a:r>
              <a:rPr lang="en-CA" dirty="0"/>
              <a:t>Bootstrap helps evaluate statistical properties using </a:t>
            </a:r>
            <a:r>
              <a:rPr lang="en-CA" dirty="0" smtClean="0"/>
              <a:t>data rather </a:t>
            </a:r>
            <a:r>
              <a:rPr lang="en-CA" dirty="0"/>
              <a:t>than an </a:t>
            </a:r>
            <a:r>
              <a:rPr lang="en-CA" dirty="0" smtClean="0"/>
              <a:t>assumed </a:t>
            </a:r>
            <a:r>
              <a:rPr lang="en-CA" dirty="0"/>
              <a:t>Gaussian </a:t>
            </a:r>
            <a:r>
              <a:rPr lang="en-CA" dirty="0" smtClean="0"/>
              <a:t>or other distributions.</a:t>
            </a:r>
          </a:p>
          <a:p>
            <a:r>
              <a:rPr lang="en-US" dirty="0"/>
              <a:t>It is not a substitute to getting more data to improve accuracy</a:t>
            </a:r>
          </a:p>
          <a:p>
            <a:r>
              <a:rPr lang="en-US" dirty="0" smtClean="0"/>
              <a:t>Useful for providing confidence intervals for median, correlation coefficient, … for which it is difficult to compute analytical confidence intervals</a:t>
            </a:r>
            <a:endParaRPr lang="en-CA" dirty="0"/>
          </a:p>
        </p:txBody>
      </p:sp>
    </p:spTree>
    <p:extLst>
      <p:ext uri="{BB962C8B-B14F-4D97-AF65-F5344CB8AC3E}">
        <p14:creationId xmlns:p14="http://schemas.microsoft.com/office/powerpoint/2010/main" val="2219357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examples</a:t>
            </a:r>
            <a:endParaRPr lang="en-CA" dirty="0"/>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2"/>
          <a:stretch>
            <a:fillRect/>
          </a:stretch>
        </p:blipFill>
        <p:spPr>
          <a:xfrm>
            <a:off x="539552" y="1916832"/>
            <a:ext cx="7458828" cy="1872208"/>
          </a:xfrm>
          <a:prstGeom prst="rect">
            <a:avLst/>
          </a:prstGeom>
        </p:spPr>
      </p:pic>
      <p:sp>
        <p:nvSpPr>
          <p:cNvPr id="6" name="TextBox 5"/>
          <p:cNvSpPr txBox="1"/>
          <p:nvPr/>
        </p:nvSpPr>
        <p:spPr>
          <a:xfrm>
            <a:off x="3928335" y="5803032"/>
            <a:ext cx="4895636" cy="923330"/>
          </a:xfrm>
          <a:prstGeom prst="rect">
            <a:avLst/>
          </a:prstGeom>
          <a:noFill/>
        </p:spPr>
        <p:txBody>
          <a:bodyPr wrap="none" rtlCol="0">
            <a:spAutoFit/>
          </a:bodyPr>
          <a:lstStyle/>
          <a:p>
            <a:r>
              <a:rPr lang="en-US" dirty="0" smtClean="0"/>
              <a:t>T. </a:t>
            </a:r>
            <a:r>
              <a:rPr lang="en-US" dirty="0" err="1" smtClean="0"/>
              <a:t>Hesterberg</a:t>
            </a:r>
            <a:r>
              <a:rPr lang="en-US" dirty="0" smtClean="0"/>
              <a:t>, et.al. “Bootstrap Methods and </a:t>
            </a:r>
          </a:p>
          <a:p>
            <a:r>
              <a:rPr lang="en-US" dirty="0" smtClean="0"/>
              <a:t>Permutation Tests,” chapter in The practice of </a:t>
            </a:r>
          </a:p>
          <a:p>
            <a:r>
              <a:rPr lang="en-US" dirty="0" smtClean="0"/>
              <a:t>Business Statistics, W.H. Freeman, NY, 2003</a:t>
            </a:r>
            <a:endParaRPr lang="en-CA" dirty="0"/>
          </a:p>
        </p:txBody>
      </p:sp>
    </p:spTree>
    <p:extLst>
      <p:ext uri="{BB962C8B-B14F-4D97-AF65-F5344CB8AC3E}">
        <p14:creationId xmlns:p14="http://schemas.microsoft.com/office/powerpoint/2010/main" val="21427115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Bootstrap: some </a:t>
            </a:r>
            <a:r>
              <a:rPr lang="en-US" dirty="0" smtClean="0"/>
              <a:t>applications	</a:t>
            </a:r>
            <a:endParaRPr lang="en-CA" dirty="0"/>
          </a:p>
        </p:txBody>
      </p:sp>
      <p:pic>
        <p:nvPicPr>
          <p:cNvPr id="5" name="Content Placeholder 4"/>
          <p:cNvPicPr>
            <a:picLocks noGrp="1" noChangeAspect="1"/>
          </p:cNvPicPr>
          <p:nvPr>
            <p:ph idx="1"/>
          </p:nvPr>
        </p:nvPicPr>
        <p:blipFill>
          <a:blip r:embed="rId2"/>
          <a:stretch>
            <a:fillRect/>
          </a:stretch>
        </p:blipFill>
        <p:spPr>
          <a:xfrm>
            <a:off x="827584" y="1700808"/>
            <a:ext cx="4718159" cy="3886200"/>
          </a:xfrm>
          <a:prstGeom prst="rect">
            <a:avLst/>
          </a:prstGeom>
        </p:spPr>
      </p:pic>
    </p:spTree>
    <p:extLst>
      <p:ext uri="{BB962C8B-B14F-4D97-AF65-F5344CB8AC3E}">
        <p14:creationId xmlns:p14="http://schemas.microsoft.com/office/powerpoint/2010/main" val="13739606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CA"/>
          </a:p>
        </p:txBody>
      </p:sp>
      <p:sp>
        <p:nvSpPr>
          <p:cNvPr id="7" name="Content Placeholder 6"/>
          <p:cNvSpPr>
            <a:spLocks noGrp="1"/>
          </p:cNvSpPr>
          <p:nvPr>
            <p:ph idx="1"/>
          </p:nvPr>
        </p:nvSpPr>
        <p:spPr/>
        <p:txBody>
          <a:bodyPr/>
          <a:lstStyle/>
          <a:p>
            <a:endParaRPr lang="en-CA"/>
          </a:p>
        </p:txBody>
      </p:sp>
      <p:pic>
        <p:nvPicPr>
          <p:cNvPr id="8" name="Picture 7"/>
          <p:cNvPicPr>
            <a:picLocks noChangeAspect="1"/>
          </p:cNvPicPr>
          <p:nvPr/>
        </p:nvPicPr>
        <p:blipFill>
          <a:blip r:embed="rId2"/>
          <a:stretch>
            <a:fillRect/>
          </a:stretch>
        </p:blipFill>
        <p:spPr>
          <a:xfrm>
            <a:off x="251520" y="332656"/>
            <a:ext cx="7393538" cy="5147866"/>
          </a:xfrm>
          <a:prstGeom prst="rect">
            <a:avLst/>
          </a:prstGeom>
        </p:spPr>
      </p:pic>
      <p:sp>
        <p:nvSpPr>
          <p:cNvPr id="2" name="Rectangle 1"/>
          <p:cNvSpPr/>
          <p:nvPr/>
        </p:nvSpPr>
        <p:spPr>
          <a:xfrm>
            <a:off x="3984445" y="6266701"/>
            <a:ext cx="4639412" cy="584775"/>
          </a:xfrm>
          <a:prstGeom prst="rect">
            <a:avLst/>
          </a:prstGeom>
        </p:spPr>
        <p:txBody>
          <a:bodyPr wrap="none">
            <a:spAutoFit/>
          </a:bodyPr>
          <a:lstStyle/>
          <a:p>
            <a:r>
              <a:rPr lang="en-CA" sz="1600" dirty="0" smtClean="0"/>
              <a:t>K. L. Morgan, Bootstrap Intervals, Course notes, </a:t>
            </a:r>
          </a:p>
          <a:p>
            <a:r>
              <a:rPr lang="en-CA" sz="1600" dirty="0" smtClean="0"/>
              <a:t>PSU 016, 2014</a:t>
            </a:r>
            <a:endParaRPr lang="en-CA" sz="1600" dirty="0"/>
          </a:p>
        </p:txBody>
      </p:sp>
    </p:spTree>
    <p:extLst>
      <p:ext uri="{BB962C8B-B14F-4D97-AF65-F5344CB8AC3E}">
        <p14:creationId xmlns:p14="http://schemas.microsoft.com/office/powerpoint/2010/main" val="28554148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3"/>
          <a:stretch>
            <a:fillRect/>
          </a:stretch>
        </p:blipFill>
        <p:spPr>
          <a:xfrm>
            <a:off x="854082" y="838200"/>
            <a:ext cx="7435836" cy="5152058"/>
          </a:xfrm>
          <a:prstGeom prst="rect">
            <a:avLst/>
          </a:prstGeom>
        </p:spPr>
      </p:pic>
    </p:spTree>
    <p:extLst>
      <p:ext uri="{BB962C8B-B14F-4D97-AF65-F5344CB8AC3E}">
        <p14:creationId xmlns:p14="http://schemas.microsoft.com/office/powerpoint/2010/main" val="40243731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CA"/>
          </a:p>
        </p:txBody>
      </p:sp>
      <p:sp>
        <p:nvSpPr>
          <p:cNvPr id="3" name="Content Placeholder 2"/>
          <p:cNvSpPr>
            <a:spLocks noGrp="1"/>
          </p:cNvSpPr>
          <p:nvPr>
            <p:ph idx="1"/>
          </p:nvPr>
        </p:nvSpPr>
        <p:spPr/>
        <p:txBody>
          <a:bodyPr/>
          <a:lstStyle/>
          <a:p>
            <a:endParaRPr lang="en-CA"/>
          </a:p>
        </p:txBody>
      </p:sp>
      <p:pic>
        <p:nvPicPr>
          <p:cNvPr id="4" name="Picture 3"/>
          <p:cNvPicPr>
            <a:picLocks noChangeAspect="1"/>
          </p:cNvPicPr>
          <p:nvPr/>
        </p:nvPicPr>
        <p:blipFill>
          <a:blip r:embed="rId3"/>
          <a:stretch>
            <a:fillRect/>
          </a:stretch>
        </p:blipFill>
        <p:spPr>
          <a:xfrm>
            <a:off x="179512" y="-27384"/>
            <a:ext cx="8326338" cy="5767580"/>
          </a:xfrm>
          <a:prstGeom prst="rect">
            <a:avLst/>
          </a:prstGeom>
        </p:spPr>
      </p:pic>
      <p:sp>
        <p:nvSpPr>
          <p:cNvPr id="5" name="Rectangle 4"/>
          <p:cNvSpPr/>
          <p:nvPr/>
        </p:nvSpPr>
        <p:spPr>
          <a:xfrm>
            <a:off x="4283968" y="6095037"/>
            <a:ext cx="4572000" cy="646331"/>
          </a:xfrm>
          <a:prstGeom prst="rect">
            <a:avLst/>
          </a:prstGeom>
        </p:spPr>
        <p:txBody>
          <a:bodyPr>
            <a:spAutoFit/>
          </a:bodyPr>
          <a:lstStyle/>
          <a:p>
            <a:r>
              <a:rPr lang="en-CA" dirty="0"/>
              <a:t>K. L. Morgan, Bootstrap Intervals, Course notes, </a:t>
            </a:r>
            <a:r>
              <a:rPr lang="en-CA" dirty="0" smtClean="0"/>
              <a:t>PSU </a:t>
            </a:r>
            <a:r>
              <a:rPr lang="en-CA" dirty="0"/>
              <a:t>016, 2014</a:t>
            </a:r>
          </a:p>
        </p:txBody>
      </p:sp>
    </p:spTree>
    <p:extLst>
      <p:ext uri="{BB962C8B-B14F-4D97-AF65-F5344CB8AC3E}">
        <p14:creationId xmlns:p14="http://schemas.microsoft.com/office/powerpoint/2010/main" val="133647712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percentile confidence interval</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268760"/>
                <a:ext cx="7772400" cy="4320480"/>
              </a:xfrm>
            </p:spPr>
            <p:txBody>
              <a:bodyPr/>
              <a:lstStyle/>
              <a:p>
                <a:pPr marL="0" marR="0" lvl="0" indent="0" defTabSz="914400" eaLnBrk="1" fontAlgn="auto" latinLnBrk="0" hangingPunct="1">
                  <a:lnSpc>
                    <a:spcPct val="150000"/>
                  </a:lnSpc>
                  <a:spcBef>
                    <a:spcPts val="0"/>
                  </a:spcBef>
                  <a:spcAft>
                    <a:spcPts val="0"/>
                  </a:spcAft>
                  <a:buClrTx/>
                  <a:buSzTx/>
                  <a:buFontTx/>
                  <a:buNone/>
                  <a:tabLst/>
                  <a:defRPr/>
                </a:pPr>
                <a:r>
                  <a:rPr lang="en-CA" dirty="0" smtClean="0"/>
                  <a:t>In practice</a:t>
                </a:r>
                <a:endParaRPr lang="en-CA" dirty="0"/>
              </a:p>
              <a:p>
                <a:pPr fontAlgn="auto">
                  <a:lnSpc>
                    <a:spcPct val="150000"/>
                  </a:lnSpc>
                  <a:spcBef>
                    <a:spcPts val="0"/>
                  </a:spcBef>
                  <a:spcAft>
                    <a:spcPts val="0"/>
                  </a:spcAft>
                </a:pPr>
                <a:r>
                  <a:rPr lang="en-CA" dirty="0" smtClean="0"/>
                  <a:t>Randomly generate </a:t>
                </a:r>
                <a14:m>
                  <m:oMath xmlns:m="http://schemas.openxmlformats.org/officeDocument/2006/math">
                    <m:r>
                      <a:rPr lang="en-US" b="0" i="1" smtClean="0">
                        <a:latin typeface="Cambria Math" panose="02040503050406030204" pitchFamily="18" charset="0"/>
                      </a:rPr>
                      <m:t>𝑀</m:t>
                    </m:r>
                  </m:oMath>
                </a14:m>
                <a:r>
                  <a:rPr lang="en-CA" dirty="0" smtClean="0"/>
                  <a:t> bootstrap samples </a:t>
                </a:r>
              </a:p>
              <a:p>
                <a:pPr fontAlgn="auto">
                  <a:lnSpc>
                    <a:spcPct val="150000"/>
                  </a:lnSpc>
                  <a:spcBef>
                    <a:spcPts val="0"/>
                  </a:spcBef>
                  <a:spcAft>
                    <a:spcPts val="0"/>
                  </a:spcAft>
                </a:pPr>
                <a:r>
                  <a:rPr lang="en-CA" dirty="0" smtClean="0"/>
                  <a:t>Compute </a:t>
                </a:r>
                <a14:m>
                  <m:oMath xmlns:m="http://schemas.openxmlformats.org/officeDocument/2006/math">
                    <m:sSubSup>
                      <m:sSubSupPr>
                        <m:ctrlPr>
                          <a:rPr lang="en-US" altLang="zh-CN" i="1" smtClean="0">
                            <a:latin typeface="Cambria Math" panose="02040503050406030204" pitchFamily="18" charset="0"/>
                          </a:rPr>
                        </m:ctrlPr>
                      </m:sSubSupPr>
                      <m:e>
                        <m:r>
                          <a:rPr lang="mr-IN" altLang="zh-CN" i="1">
                            <a:latin typeface="Cambria Math" charset="0"/>
                            <a:ea typeface="Cambria Math" charset="0"/>
                            <a:cs typeface="Cambria Math" charset="0"/>
                          </a:rPr>
                          <m:t>𝜃</m:t>
                        </m:r>
                      </m:e>
                      <m:sub>
                        <m:r>
                          <a:rPr lang="en-CA" altLang="zh-CN" b="0" i="1" smtClean="0">
                            <a:latin typeface="Cambria Math" charset="0"/>
                          </a:rPr>
                          <m:t>𝑛</m:t>
                        </m:r>
                      </m:sub>
                      <m:sup>
                        <m:r>
                          <a:rPr lang="en-CA" altLang="zh-CN" b="0" i="1" smtClean="0">
                            <a:latin typeface="Cambria Math" charset="0"/>
                          </a:rPr>
                          <m:t>∗</m:t>
                        </m:r>
                      </m:sup>
                    </m:sSubSup>
                  </m:oMath>
                </a14:m>
                <a:r>
                  <a:rPr lang="en-CA" dirty="0" smtClean="0"/>
                  <a:t> for each bootstrap sample</a:t>
                </a:r>
              </a:p>
              <a:p>
                <a:pPr fontAlgn="auto">
                  <a:lnSpc>
                    <a:spcPct val="150000"/>
                  </a:lnSpc>
                  <a:spcBef>
                    <a:spcPts val="0"/>
                  </a:spcBef>
                  <a:spcAft>
                    <a:spcPts val="0"/>
                  </a:spcAft>
                </a:pPr>
                <a:r>
                  <a:rPr lang="en-CA" dirty="0" smtClean="0"/>
                  <a:t>Arrange them in increasing order</a:t>
                </a:r>
              </a:p>
              <a:p>
                <a:pPr marL="0" indent="0" fontAlgn="auto">
                  <a:lnSpc>
                    <a:spcPct val="150000"/>
                  </a:lnSpc>
                  <a:spcBef>
                    <a:spcPts val="0"/>
                  </a:spcBef>
                  <a:spcAft>
                    <a:spcPts val="0"/>
                  </a:spcAft>
                  <a:buNone/>
                </a:pPr>
                <a14:m>
                  <m:oMath xmlns:m="http://schemas.openxmlformats.org/officeDocument/2006/math">
                    <m:sSubSup>
                      <m:sSubSupPr>
                        <m:ctrlPr>
                          <a:rPr lang="en-US" altLang="zh-CN" i="1">
                            <a:latin typeface="Cambria Math" panose="02040503050406030204" pitchFamily="18" charset="0"/>
                          </a:rPr>
                        </m:ctrlPr>
                      </m:sSubSupPr>
                      <m:e>
                        <m:r>
                          <a:rPr lang="mr-IN" altLang="zh-CN" i="1">
                            <a:latin typeface="Cambria Math" charset="0"/>
                            <a:ea typeface="Cambria Math" charset="0"/>
                            <a:cs typeface="Cambria Math" charset="0"/>
                          </a:rPr>
                          <m:t>𝜃</m:t>
                        </m:r>
                      </m:e>
                      <m:sub>
                        <m:r>
                          <a:rPr lang="en-US" altLang="zh-CN" b="0" i="1" smtClean="0">
                            <a:latin typeface="Cambria Math" panose="02040503050406030204" pitchFamily="18" charset="0"/>
                          </a:rPr>
                          <m:t>1</m:t>
                        </m:r>
                      </m:sub>
                      <m:sup>
                        <m:r>
                          <a:rPr lang="en-CA" altLang="zh-CN" i="1">
                            <a:latin typeface="Cambria Math" charset="0"/>
                          </a:rPr>
                          <m:t>∗</m:t>
                        </m:r>
                      </m:sup>
                    </m:sSubSup>
                    <m:r>
                      <a:rPr lang="en-CA" altLang="zh-CN" b="0" i="1" smtClean="0">
                        <a:latin typeface="Cambria Math" charset="0"/>
                      </a:rPr>
                      <m:t>&lt;</m:t>
                    </m:r>
                    <m:sSubSup>
                      <m:sSubSupPr>
                        <m:ctrlPr>
                          <a:rPr lang="en-US" altLang="zh-CN" i="1">
                            <a:latin typeface="Cambria Math" panose="02040503050406030204" pitchFamily="18" charset="0"/>
                          </a:rPr>
                        </m:ctrlPr>
                      </m:sSubSupPr>
                      <m:e>
                        <m:r>
                          <a:rPr lang="mr-IN" altLang="zh-CN" i="1">
                            <a:latin typeface="Cambria Math" charset="0"/>
                            <a:ea typeface="Cambria Math" charset="0"/>
                            <a:cs typeface="Cambria Math" charset="0"/>
                          </a:rPr>
                          <m:t>𝜃</m:t>
                        </m:r>
                      </m:e>
                      <m:sub>
                        <m:r>
                          <a:rPr lang="en-US" altLang="zh-CN" b="0" i="1" smtClean="0">
                            <a:latin typeface="Cambria Math" panose="02040503050406030204" pitchFamily="18" charset="0"/>
                            <a:ea typeface="Cambria Math" charset="0"/>
                            <a:cs typeface="Cambria Math" charset="0"/>
                          </a:rPr>
                          <m:t>2</m:t>
                        </m:r>
                      </m:sub>
                      <m:sup>
                        <m:r>
                          <a:rPr lang="en-CA" altLang="zh-CN" i="1">
                            <a:latin typeface="Cambria Math" charset="0"/>
                          </a:rPr>
                          <m:t>∗</m:t>
                        </m:r>
                      </m:sup>
                    </m:sSubSup>
                    <m:r>
                      <a:rPr lang="en-CA" altLang="zh-CN" b="0" i="1" smtClean="0">
                        <a:latin typeface="Cambria Math" charset="0"/>
                      </a:rPr>
                      <m:t>&lt;</m:t>
                    </m:r>
                    <m:r>
                      <a:rPr lang="en-CA" altLang="zh-CN" b="0" i="1" smtClean="0">
                        <a:latin typeface="Cambria Math" charset="0"/>
                        <a:ea typeface="Cambria Math" charset="0"/>
                        <a:cs typeface="Cambria Math" charset="0"/>
                      </a:rPr>
                      <m:t>∙∙∙&lt;</m:t>
                    </m:r>
                    <m:sSubSup>
                      <m:sSubSupPr>
                        <m:ctrlPr>
                          <a:rPr lang="en-US" altLang="zh-CN" i="1">
                            <a:latin typeface="Cambria Math" panose="02040503050406030204" pitchFamily="18" charset="0"/>
                          </a:rPr>
                        </m:ctrlPr>
                      </m:sSubSupPr>
                      <m:e>
                        <m:r>
                          <a:rPr lang="mr-IN" altLang="zh-CN" i="1">
                            <a:latin typeface="Cambria Math" charset="0"/>
                            <a:ea typeface="Cambria Math" charset="0"/>
                            <a:cs typeface="Cambria Math" charset="0"/>
                          </a:rPr>
                          <m:t>𝜃</m:t>
                        </m:r>
                      </m:e>
                      <m:sub>
                        <m:r>
                          <a:rPr lang="en-CA" altLang="zh-CN" i="1">
                            <a:latin typeface="Cambria Math" charset="0"/>
                          </a:rPr>
                          <m:t>𝑛</m:t>
                        </m:r>
                      </m:sub>
                      <m:sup>
                        <m:r>
                          <a:rPr lang="en-CA" altLang="zh-CN" i="1">
                            <a:latin typeface="Cambria Math" charset="0"/>
                          </a:rPr>
                          <m:t>∗</m:t>
                        </m:r>
                      </m:sup>
                    </m:sSubSup>
                  </m:oMath>
                </a14:m>
                <a:r>
                  <a:rPr lang="en-CA" dirty="0" smtClean="0"/>
                  <a:t>, </a:t>
                </a:r>
                <a14:m>
                  <m:oMath xmlns:m="http://schemas.openxmlformats.org/officeDocument/2006/math">
                    <m:r>
                      <a:rPr lang="en-CA" b="0" i="0" dirty="0" smtClean="0">
                        <a:latin typeface="Cambria Math" charset="0"/>
                      </a:rPr>
                      <m:t>  </m:t>
                    </m:r>
                    <m:r>
                      <a:rPr lang="en-US" b="0" i="1" dirty="0" smtClean="0">
                        <a:latin typeface="Cambria Math" panose="02040503050406030204" pitchFamily="18" charset="0"/>
                      </a:rPr>
                      <m:t>𝑙</m:t>
                    </m:r>
                    <m:r>
                      <a:rPr lang="en-CA" b="0" i="1" dirty="0" smtClean="0">
                        <a:latin typeface="Cambria Math" charset="0"/>
                      </a:rPr>
                      <m:t>=</m:t>
                    </m:r>
                    <m:d>
                      <m:dPr>
                        <m:begChr m:val="["/>
                        <m:endChr m:val="]"/>
                        <m:ctrlPr>
                          <a:rPr lang="mr-IN" altLang="zh-CN" b="0" i="1" dirty="0" smtClean="0">
                            <a:latin typeface="Cambria Math" panose="02040503050406030204" pitchFamily="18" charset="0"/>
                          </a:rPr>
                        </m:ctrlPr>
                      </m:dPr>
                      <m:e>
                        <m:r>
                          <a:rPr lang="en-CA" altLang="zh-CN" b="0" i="1" dirty="0" smtClean="0">
                            <a:latin typeface="Cambria Math" charset="0"/>
                          </a:rPr>
                          <m:t>0.0</m:t>
                        </m:r>
                        <m:r>
                          <a:rPr lang="en-US" altLang="zh-CN" b="0" i="1" dirty="0" smtClean="0">
                            <a:latin typeface="Cambria Math" panose="02040503050406030204" pitchFamily="18" charset="0"/>
                          </a:rPr>
                          <m:t>2</m:t>
                        </m:r>
                        <m:r>
                          <a:rPr lang="en-CA" altLang="zh-CN" b="0" i="1" dirty="0" smtClean="0">
                            <a:latin typeface="Cambria Math" charset="0"/>
                          </a:rPr>
                          <m:t>5</m:t>
                        </m:r>
                        <m:r>
                          <a:rPr lang="en-US" altLang="zh-CN" b="0" i="1" dirty="0" smtClean="0">
                            <a:latin typeface="Cambria Math" panose="02040503050406030204" pitchFamily="18" charset="0"/>
                          </a:rPr>
                          <m:t>𝑀</m:t>
                        </m:r>
                      </m:e>
                    </m:d>
                  </m:oMath>
                </a14:m>
                <a:r>
                  <a:rPr lang="en-CA" dirty="0" smtClean="0"/>
                  <a:t>,  </a:t>
                </a:r>
                <a14:m>
                  <m:oMath xmlns:m="http://schemas.openxmlformats.org/officeDocument/2006/math">
                    <m:r>
                      <a:rPr lang="en-US" b="0" i="1" smtClean="0">
                        <a:latin typeface="Cambria Math" panose="02040503050406030204" pitchFamily="18" charset="0"/>
                      </a:rPr>
                      <m:t>𝑢</m:t>
                    </m:r>
                    <m:r>
                      <a:rPr lang="en-CA" b="0" i="1" smtClean="0">
                        <a:latin typeface="Cambria Math" charset="0"/>
                      </a:rPr>
                      <m:t>=</m:t>
                    </m:r>
                    <m:d>
                      <m:dPr>
                        <m:begChr m:val="["/>
                        <m:endChr m:val="]"/>
                        <m:ctrlPr>
                          <a:rPr lang="mr-IN" altLang="zh-CN" b="0" i="1" smtClean="0">
                            <a:latin typeface="Cambria Math" panose="02040503050406030204" pitchFamily="18" charset="0"/>
                          </a:rPr>
                        </m:ctrlPr>
                      </m:dPr>
                      <m:e>
                        <m:r>
                          <a:rPr lang="en-CA" altLang="zh-CN" b="0" i="1" smtClean="0">
                            <a:latin typeface="Cambria Math" charset="0"/>
                          </a:rPr>
                          <m:t>0.9</m:t>
                        </m:r>
                        <m:r>
                          <a:rPr lang="en-US" altLang="zh-CN" b="0" i="1" smtClean="0">
                            <a:latin typeface="Cambria Math" panose="02040503050406030204" pitchFamily="18" charset="0"/>
                          </a:rPr>
                          <m:t>7</m:t>
                        </m:r>
                        <m:r>
                          <a:rPr lang="en-CA" altLang="zh-CN" b="0" i="1" smtClean="0">
                            <a:latin typeface="Cambria Math" charset="0"/>
                          </a:rPr>
                          <m:t>5</m:t>
                        </m:r>
                        <m:r>
                          <a:rPr lang="en-US" altLang="zh-CN" b="0" i="1" smtClean="0">
                            <a:latin typeface="Cambria Math" panose="02040503050406030204" pitchFamily="18" charset="0"/>
                          </a:rPr>
                          <m:t>𝑀</m:t>
                        </m:r>
                      </m:e>
                    </m:d>
                  </m:oMath>
                </a14:m>
                <a:endParaRPr lang="en-CA" dirty="0" smtClean="0"/>
              </a:p>
              <a:p>
                <a:pPr fontAlgn="auto">
                  <a:lnSpc>
                    <a:spcPct val="150000"/>
                  </a:lnSpc>
                  <a:spcBef>
                    <a:spcPts val="0"/>
                  </a:spcBef>
                  <a:spcAft>
                    <a:spcPts val="0"/>
                  </a:spcAft>
                </a:pPr>
                <a:r>
                  <a:rPr lang="en-CA" dirty="0" smtClean="0"/>
                  <a:t>95% Confidence Interval for the parameter </a:t>
                </a:r>
                <a14:m>
                  <m:oMath xmlns:m="http://schemas.openxmlformats.org/officeDocument/2006/math">
                    <m:r>
                      <a:rPr lang="en-CA" i="1" smtClean="0">
                        <a:latin typeface="Cambria Math" charset="0"/>
                        <a:ea typeface="Cambria Math" charset="0"/>
                        <a:cs typeface="Cambria Math" charset="0"/>
                      </a:rPr>
                      <m:t>𝜃</m:t>
                    </m:r>
                  </m:oMath>
                </a14:m>
                <a:r>
                  <a:rPr lang="en-CA" dirty="0" smtClean="0"/>
                  <a:t> is</a:t>
                </a:r>
              </a:p>
              <a:p>
                <a:pPr marL="0" indent="0" fontAlgn="auto">
                  <a:lnSpc>
                    <a:spcPct val="150000"/>
                  </a:lnSpc>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mr-IN" altLang="zh-CN" i="1">
                                  <a:latin typeface="Cambria Math" charset="0"/>
                                  <a:ea typeface="Cambria Math" charset="0"/>
                                  <a:cs typeface="Cambria Math" charset="0"/>
                                </a:rPr>
                                <m:t>𝜃</m:t>
                              </m:r>
                            </m:e>
                          </m:acc>
                        </m:e>
                        <m:sub>
                          <m:r>
                            <a:rPr lang="en-US" altLang="zh-CN" i="1">
                              <a:latin typeface="Cambria Math" panose="02040503050406030204" pitchFamily="18" charset="0"/>
                            </a:rPr>
                            <m:t>𝑙</m:t>
                          </m:r>
                        </m:sub>
                      </m:sSub>
                      <m:r>
                        <a:rPr lang="mr-IN" altLang="zh-CN" b="0" i="1" smtClean="0">
                          <a:latin typeface="Cambria Math" charset="0"/>
                          <a:ea typeface="Cambria Math" charset="0"/>
                          <a:cs typeface="Cambria Math" charset="0"/>
                        </a:rPr>
                        <m:t>≤</m:t>
                      </m:r>
                      <m:r>
                        <a:rPr lang="mr-IN" altLang="zh-CN" b="0" i="1" smtClean="0">
                          <a:latin typeface="Cambria Math" charset="0"/>
                          <a:ea typeface="Cambria Math" charset="0"/>
                          <a:cs typeface="Cambria Math" charset="0"/>
                        </a:rPr>
                        <m:t>𝜃</m:t>
                      </m:r>
                      <m:r>
                        <a:rPr lang="mr-IN" altLang="zh-CN" b="0" i="1" smtClean="0">
                          <a:latin typeface="Cambria Math" charset="0"/>
                          <a:ea typeface="Cambria Math" charset="0"/>
                          <a:cs typeface="Cambria Math"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mr-IN" altLang="zh-CN" i="1">
                                  <a:latin typeface="Cambria Math" charset="0"/>
                                  <a:ea typeface="Cambria Math" charset="0"/>
                                  <a:cs typeface="Cambria Math" charset="0"/>
                                </a:rPr>
                                <m:t>𝜃</m:t>
                              </m:r>
                            </m:e>
                          </m:acc>
                        </m:e>
                        <m:sub>
                          <m:r>
                            <a:rPr lang="en-US" altLang="zh-CN" b="0" i="1" smtClean="0">
                              <a:latin typeface="Cambria Math" panose="02040503050406030204" pitchFamily="18" charset="0"/>
                            </a:rPr>
                            <m:t>𝑢</m:t>
                          </m:r>
                        </m:sub>
                      </m:sSub>
                    </m:oMath>
                  </m:oMathPara>
                </a14:m>
                <a:endParaRPr lang="en-CA" altLang="zh-CN" b="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268760"/>
                <a:ext cx="7772400" cy="4320480"/>
              </a:xfrm>
              <a:blipFill rotWithShape="0">
                <a:blip r:embed="rId3"/>
                <a:stretch>
                  <a:fillRect l="-863"/>
                </a:stretch>
              </a:blipFill>
            </p:spPr>
            <p:txBody>
              <a:bodyPr/>
              <a:lstStyle/>
              <a:p>
                <a:r>
                  <a:rPr lang="en-CA">
                    <a:noFill/>
                  </a:rPr>
                  <a:t> </a:t>
                </a:r>
              </a:p>
            </p:txBody>
          </p:sp>
        </mc:Fallback>
      </mc:AlternateContent>
    </p:spTree>
    <p:extLst>
      <p:ext uri="{BB962C8B-B14F-4D97-AF65-F5344CB8AC3E}">
        <p14:creationId xmlns:p14="http://schemas.microsoft.com/office/powerpoint/2010/main" val="416895654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Bootstrap accuracy</a:t>
            </a:r>
            <a:endParaRPr lang="en-CA" dirty="0"/>
          </a:p>
        </p:txBody>
      </p:sp>
      <p:sp>
        <p:nvSpPr>
          <p:cNvPr id="3" name="Content Placeholder 2"/>
          <p:cNvSpPr>
            <a:spLocks noGrp="1"/>
          </p:cNvSpPr>
          <p:nvPr>
            <p:ph idx="1"/>
          </p:nvPr>
        </p:nvSpPr>
        <p:spPr/>
        <p:txBody>
          <a:bodyPr/>
          <a:lstStyle/>
          <a:p>
            <a:r>
              <a:rPr lang="en-US" dirty="0" smtClean="0"/>
              <a:t>Bootstrap distributions and estimates based on them include two main sources of random variations:</a:t>
            </a:r>
          </a:p>
          <a:p>
            <a:pPr lvl="1"/>
            <a:r>
              <a:rPr lang="en-US" dirty="0" smtClean="0"/>
              <a:t>The original sample is chosen at random</a:t>
            </a:r>
          </a:p>
          <a:p>
            <a:pPr lvl="1"/>
            <a:r>
              <a:rPr lang="en-US" dirty="0" smtClean="0"/>
              <a:t>Bootstrap samples are chosen at random from the original </a:t>
            </a:r>
            <a:r>
              <a:rPr lang="en-US" dirty="0" err="1" smtClean="0"/>
              <a:t>sampl</a:t>
            </a:r>
            <a:endParaRPr lang="en-US" dirty="0" smtClean="0"/>
          </a:p>
          <a:p>
            <a:pPr lvl="1"/>
            <a:endParaRPr lang="en-US" dirty="0" smtClean="0"/>
          </a:p>
          <a:p>
            <a:r>
              <a:rPr lang="en-US" dirty="0" err="1" smtClean="0"/>
              <a:t>Bootstraping</a:t>
            </a:r>
            <a:r>
              <a:rPr lang="en-US" dirty="0" smtClean="0"/>
              <a:t> the mean – limit theory</a:t>
            </a:r>
            <a:endParaRPr lang="en-CA" dirty="0"/>
          </a:p>
        </p:txBody>
      </p:sp>
      <p:pic>
        <p:nvPicPr>
          <p:cNvPr id="5" name="Picture 4"/>
          <p:cNvPicPr>
            <a:picLocks noChangeAspect="1"/>
          </p:cNvPicPr>
          <p:nvPr/>
        </p:nvPicPr>
        <p:blipFill>
          <a:blip r:embed="rId3"/>
          <a:stretch>
            <a:fillRect/>
          </a:stretch>
        </p:blipFill>
        <p:spPr>
          <a:xfrm>
            <a:off x="685800" y="3933056"/>
            <a:ext cx="7049814" cy="1985530"/>
          </a:xfrm>
          <a:prstGeom prst="rect">
            <a:avLst/>
          </a:prstGeom>
        </p:spPr>
      </p:pic>
      <p:sp>
        <p:nvSpPr>
          <p:cNvPr id="6" name="Rectangle 5"/>
          <p:cNvSpPr/>
          <p:nvPr/>
        </p:nvSpPr>
        <p:spPr>
          <a:xfrm>
            <a:off x="3252515" y="6093296"/>
            <a:ext cx="5891485" cy="646331"/>
          </a:xfrm>
          <a:prstGeom prst="rect">
            <a:avLst/>
          </a:prstGeom>
        </p:spPr>
        <p:txBody>
          <a:bodyPr wrap="none">
            <a:spAutoFit/>
          </a:bodyPr>
          <a:lstStyle/>
          <a:p>
            <a:r>
              <a:rPr lang="en-CA" dirty="0"/>
              <a:t>Jon A. </a:t>
            </a:r>
            <a:r>
              <a:rPr lang="en-CA" dirty="0" err="1" smtClean="0"/>
              <a:t>Wellner</a:t>
            </a:r>
            <a:r>
              <a:rPr lang="en-CA" dirty="0" smtClean="0"/>
              <a:t>, “Bootstrap </a:t>
            </a:r>
            <a:r>
              <a:rPr lang="en-CA" dirty="0"/>
              <a:t>Limit Theory</a:t>
            </a:r>
            <a:r>
              <a:rPr lang="en-CA" dirty="0" smtClean="0"/>
              <a:t>,” </a:t>
            </a:r>
            <a:r>
              <a:rPr lang="en-CA" dirty="0"/>
              <a:t>Research </a:t>
            </a:r>
            <a:endParaRPr lang="en-CA" dirty="0" smtClean="0"/>
          </a:p>
          <a:p>
            <a:r>
              <a:rPr lang="en-CA" dirty="0" smtClean="0"/>
              <a:t>Day </a:t>
            </a:r>
            <a:r>
              <a:rPr lang="en-CA" dirty="0"/>
              <a:t>Talk, University of Washington September 27, 2010</a:t>
            </a:r>
          </a:p>
        </p:txBody>
      </p:sp>
    </p:spTree>
    <p:extLst>
      <p:ext uri="{BB962C8B-B14F-4D97-AF65-F5344CB8AC3E}">
        <p14:creationId xmlns:p14="http://schemas.microsoft.com/office/powerpoint/2010/main" val="390828566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553200" cy="599728"/>
          </a:xfrm>
        </p:spPr>
        <p:txBody>
          <a:bodyPr/>
          <a:lstStyle/>
          <a:p>
            <a:r>
              <a:rPr lang="en-US" dirty="0" smtClean="0"/>
              <a:t>Model calibration: The likelihood of a model </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196752"/>
                <a:ext cx="7772400" cy="4213448"/>
              </a:xfrm>
            </p:spPr>
            <p:txBody>
              <a:bodyPr/>
              <a:lstStyle/>
              <a:p>
                <a:r>
                  <a:rPr lang="en-US" dirty="0" smtClean="0"/>
                  <a:t>Data/observations: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𝒊</m:t>
                        </m:r>
                      </m:sub>
                    </m:sSub>
                  </m:oMath>
                </a14:m>
                <a:r>
                  <a:rPr lang="en-US" dirty="0" smtClean="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smtClean="0"/>
                  <a:t>), where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𝒊</m:t>
                        </m:r>
                      </m:sub>
                    </m:sSub>
                  </m:oMath>
                </a14:m>
                <a:r>
                  <a:rPr lang="en-US" dirty="0" smtClean="0"/>
                  <a:t> </a:t>
                </a:r>
              </a:p>
              <a:p>
                <a:pPr marL="57150" indent="0">
                  <a:buNone/>
                </a:pPr>
                <a:r>
                  <a:rPr lang="en-US" dirty="0" smtClean="0"/>
                  <a:t>    may be vectors</a:t>
                </a:r>
              </a:p>
              <a:p>
                <a:r>
                  <a:rPr lang="en-US" dirty="0" smtClean="0"/>
                  <a:t>Parametric model: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smtClean="0"/>
                  <a:t> = f(</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𝑿</m:t>
                        </m:r>
                      </m:e>
                      <m:sub>
                        <m:r>
                          <a:rPr lang="en-US" b="1" i="1">
                            <a:latin typeface="Cambria Math" panose="02040503050406030204" pitchFamily="18" charset="0"/>
                          </a:rPr>
                          <m:t>𝒊</m:t>
                        </m:r>
                      </m:sub>
                    </m:sSub>
                  </m:oMath>
                </a14:m>
                <a:r>
                  <a:rPr lang="en-US" b="1" dirty="0"/>
                  <a:t>, </a:t>
                </a:r>
                <a14:m>
                  <m:oMath xmlns:m="http://schemas.openxmlformats.org/officeDocument/2006/math">
                    <m:r>
                      <a:rPr lang="en-US" b="1" i="1" smtClean="0">
                        <a:latin typeface="Cambria Math" panose="02040503050406030204" pitchFamily="18" charset="0"/>
                        <a:ea typeface="Cambria Math" panose="02040503050406030204" pitchFamily="18" charset="0"/>
                      </a:rPr>
                      <m:t>𝜷</m:t>
                    </m:r>
                  </m:oMath>
                </a14:m>
                <a:r>
                  <a:rPr lang="en-US" dirty="0" smtClean="0"/>
                  <a:t>) +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b="0" i="1" smtClean="0">
                            <a:latin typeface="Cambria Math" panose="02040503050406030204" pitchFamily="18" charset="0"/>
                            <a:ea typeface="Cambria Math" panose="02040503050406030204" pitchFamily="18" charset="0"/>
                          </a:rPr>
                          <m:t>𝑖</m:t>
                        </m:r>
                      </m:sub>
                    </m:sSub>
                  </m:oMath>
                </a14:m>
                <a:r>
                  <a:rPr lang="en-US" dirty="0" smtClean="0"/>
                  <a:t>	</a:t>
                </a:r>
              </a:p>
              <a:p>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dirty="0" smtClean="0"/>
                  <a:t> is a vector of (undetermined) </a:t>
                </a:r>
              </a:p>
              <a:p>
                <a:pPr marL="57150" indent="0">
                  <a:buNone/>
                </a:pPr>
                <a:r>
                  <a:rPr lang="en-US" dirty="0"/>
                  <a:t> </a:t>
                </a:r>
                <a:r>
                  <a:rPr lang="en-US" dirty="0" smtClean="0"/>
                  <a:t>   parameters for the model </a:t>
                </a:r>
              </a:p>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ℰ</m:t>
                        </m:r>
                      </m:e>
                      <m:sub>
                        <m:r>
                          <a:rPr lang="en-US" i="1">
                            <a:latin typeface="Cambria Math" panose="02040503050406030204" pitchFamily="18" charset="0"/>
                            <a:ea typeface="Cambria Math" panose="02040503050406030204" pitchFamily="18" charset="0"/>
                          </a:rPr>
                          <m:t>𝑖</m:t>
                        </m:r>
                      </m:sub>
                    </m:sSub>
                  </m:oMath>
                </a14:m>
                <a:r>
                  <a:rPr lang="en-US" dirty="0" smtClean="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smtClean="0"/>
                  <a:t>- f(</a:t>
                </a:r>
                <a:r>
                  <a:rPr lang="en-US" b="1" dirty="0" smtClean="0"/>
                  <a:t>X</a:t>
                </a:r>
                <a:r>
                  <a:rPr lang="en-US" b="1" baseline="-25000" dirty="0" smtClean="0"/>
                  <a:t>i</a:t>
                </a:r>
                <a:r>
                  <a:rPr lang="en-US" b="1" dirty="0" smtClean="0"/>
                  <a:t>,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dirty="0" smtClean="0"/>
                  <a:t>) are ‘residuals’, assumed</a:t>
                </a:r>
              </a:p>
              <a:p>
                <a:pPr marL="57150" indent="0">
                  <a:buNone/>
                </a:pPr>
                <a:r>
                  <a:rPr lang="en-US" dirty="0" smtClean="0"/>
                  <a:t>    to follow some error distribution, </a:t>
                </a:r>
              </a:p>
              <a:p>
                <a:pPr marL="57150" indent="0">
                  <a:buNone/>
                </a:pPr>
                <a:r>
                  <a:rPr lang="en-US" dirty="0" smtClean="0"/>
                  <a:t>    </a:t>
                </a:r>
                <a:r>
                  <a:rPr lang="en-US" dirty="0" err="1" smtClean="0"/>
                  <a:t>eg</a:t>
                </a:r>
                <a:r>
                  <a:rPr lang="en-US" dirty="0" smtClean="0"/>
                  <a:t>: a normal distribution.</a:t>
                </a:r>
              </a:p>
              <a:p>
                <a:pPr marL="457200" lvl="1" indent="0">
                  <a:buNone/>
                </a:pPr>
                <a:endParaRPr lang="en-US" dirty="0" smtClean="0"/>
              </a:p>
              <a:p>
                <a:pPr marL="457200" lvl="1" indent="0">
                  <a:buNone/>
                </a:pPr>
                <a:r>
                  <a:rPr lang="en-US" dirty="0" smtClean="0"/>
                  <a:t>How can we choose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dirty="0" smtClean="0"/>
                  <a:t> such that the predictions </a:t>
                </a:r>
                <a:r>
                  <a:rPr lang="en-US" dirty="0"/>
                  <a:t>f(</a:t>
                </a:r>
                <a:r>
                  <a:rPr lang="en-US" b="1" dirty="0"/>
                  <a:t>X</a:t>
                </a:r>
                <a:r>
                  <a:rPr lang="en-US" b="1" baseline="-25000" dirty="0"/>
                  <a:t>i</a:t>
                </a:r>
                <a:r>
                  <a:rPr lang="en-US" b="1" dirty="0"/>
                  <a:t>, </a:t>
                </a:r>
                <a14:m>
                  <m:oMath xmlns:m="http://schemas.openxmlformats.org/officeDocument/2006/math">
                    <m:r>
                      <a:rPr lang="en-US" b="1" i="1">
                        <a:latin typeface="Cambria Math" panose="02040503050406030204" pitchFamily="18" charset="0"/>
                        <a:ea typeface="Cambria Math" panose="02040503050406030204" pitchFamily="18" charset="0"/>
                      </a:rPr>
                      <m:t>𝜷</m:t>
                    </m:r>
                  </m:oMath>
                </a14:m>
                <a:r>
                  <a:rPr lang="en-US" dirty="0" smtClean="0"/>
                  <a:t>) most closely resemble the data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dirty="0" smtClean="0"/>
                  <a:t>?</a:t>
                </a:r>
                <a:endParaRPr lang="en-US" dirty="0"/>
              </a:p>
              <a:p>
                <a:pPr marL="457200" lvl="1" indent="0">
                  <a:buNone/>
                </a:pPr>
                <a:endParaRPr lang="en-US"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196752"/>
                <a:ext cx="7772400" cy="4213448"/>
              </a:xfrm>
              <a:blipFill rotWithShape="0">
                <a:blip r:embed="rId2"/>
                <a:stretch>
                  <a:fillRect l="-863" t="-867" r="-627"/>
                </a:stretch>
              </a:blipFill>
            </p:spPr>
            <p:txBody>
              <a:bodyPr/>
              <a:lstStyle/>
              <a:p>
                <a:r>
                  <a:rPr lang="en-CA">
                    <a:noFill/>
                  </a:rPr>
                  <a:t> </a:t>
                </a:r>
              </a:p>
            </p:txBody>
          </p:sp>
        </mc:Fallback>
      </mc:AlternateContent>
      <p:pic>
        <p:nvPicPr>
          <p:cNvPr id="4" name="Picture 3"/>
          <p:cNvPicPr>
            <a:picLocks noChangeAspect="1"/>
          </p:cNvPicPr>
          <p:nvPr/>
        </p:nvPicPr>
        <p:blipFill>
          <a:blip r:embed="rId3"/>
          <a:stretch>
            <a:fillRect/>
          </a:stretch>
        </p:blipFill>
        <p:spPr>
          <a:xfrm>
            <a:off x="6506801" y="1511808"/>
            <a:ext cx="2605792" cy="1791668"/>
          </a:xfrm>
          <a:prstGeom prst="rect">
            <a:avLst/>
          </a:prstGeom>
        </p:spPr>
      </p:pic>
      <p:sp>
        <p:nvSpPr>
          <p:cNvPr id="5" name="Rectangle 4"/>
          <p:cNvSpPr/>
          <p:nvPr/>
        </p:nvSpPr>
        <p:spPr>
          <a:xfrm>
            <a:off x="3419872" y="5949280"/>
            <a:ext cx="5583580" cy="646331"/>
          </a:xfrm>
          <a:prstGeom prst="rect">
            <a:avLst/>
          </a:prstGeom>
        </p:spPr>
        <p:txBody>
          <a:bodyPr wrap="none">
            <a:spAutoFit/>
          </a:bodyPr>
          <a:lstStyle/>
          <a:p>
            <a:r>
              <a:rPr lang="en-CA" dirty="0" smtClean="0"/>
              <a:t>Modified from: D. Das, “Experimental </a:t>
            </a:r>
            <a:r>
              <a:rPr lang="en-CA" dirty="0"/>
              <a:t>data </a:t>
            </a:r>
            <a:r>
              <a:rPr lang="en-CA" dirty="0" smtClean="0"/>
              <a:t>analysis,” </a:t>
            </a:r>
          </a:p>
          <a:p>
            <a:r>
              <a:rPr lang="en-CA" dirty="0" smtClean="0"/>
              <a:t>Lecture slides.</a:t>
            </a:r>
            <a:endParaRPr lang="en-CA" dirty="0"/>
          </a:p>
        </p:txBody>
      </p:sp>
    </p:spTree>
    <p:extLst>
      <p:ext uri="{BB962C8B-B14F-4D97-AF65-F5344CB8AC3E}">
        <p14:creationId xmlns:p14="http://schemas.microsoft.com/office/powerpoint/2010/main" val="14848735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174" y="188640"/>
            <a:ext cx="6553200" cy="914400"/>
          </a:xfrm>
        </p:spPr>
        <p:txBody>
          <a:bodyPr/>
          <a:lstStyle/>
          <a:p>
            <a:r>
              <a:rPr lang="en-US" dirty="0" smtClean="0"/>
              <a:t>Uncertainty quantification</a:t>
            </a:r>
            <a:endParaRPr lang="en-CA" dirty="0"/>
          </a:p>
        </p:txBody>
      </p:sp>
      <p:sp>
        <p:nvSpPr>
          <p:cNvPr id="3" name="Content Placeholder 2"/>
          <p:cNvSpPr>
            <a:spLocks noGrp="1"/>
          </p:cNvSpPr>
          <p:nvPr>
            <p:ph idx="1"/>
          </p:nvPr>
        </p:nvSpPr>
        <p:spPr>
          <a:xfrm>
            <a:off x="467544" y="1115704"/>
            <a:ext cx="7772400" cy="3886200"/>
          </a:xfrm>
        </p:spPr>
        <p:txBody>
          <a:bodyPr/>
          <a:lstStyle/>
          <a:p>
            <a:r>
              <a:rPr lang="en-CA" dirty="0"/>
              <a:t>Uncertainty Quantification (UQ) aims at developing rigorous methods to characterize the impact of ”limited knowledge” on quantities of interest.</a:t>
            </a:r>
          </a:p>
          <a:p>
            <a:r>
              <a:rPr lang="en-CA" dirty="0" smtClean="0"/>
              <a:t>Statistics </a:t>
            </a:r>
            <a:r>
              <a:rPr lang="en-CA" dirty="0"/>
              <a:t>of an outcome of interest</a:t>
            </a:r>
            <a:r>
              <a:rPr lang="en-CA" dirty="0" smtClean="0"/>
              <a:t>, such </a:t>
            </a:r>
            <a:r>
              <a:rPr lang="en-CA" dirty="0"/>
              <a:t>as its expectation and the </a:t>
            </a:r>
            <a:r>
              <a:rPr lang="en-CA" dirty="0" smtClean="0"/>
              <a:t>variance, commonly requires </a:t>
            </a:r>
            <a:r>
              <a:rPr lang="en-CA" dirty="0"/>
              <a:t>the evaluation of integrals </a:t>
            </a:r>
            <a:endParaRPr lang="en-CA" dirty="0" smtClean="0"/>
          </a:p>
          <a:p>
            <a:r>
              <a:rPr lang="en-US" dirty="0" smtClean="0"/>
              <a:t>Uncertainty is </a:t>
            </a:r>
            <a:r>
              <a:rPr lang="en-US" dirty="0"/>
              <a:t>usually </a:t>
            </a:r>
            <a:r>
              <a:rPr lang="en-US" dirty="0" smtClean="0"/>
              <a:t>summarized </a:t>
            </a:r>
            <a:r>
              <a:rPr lang="en-US" dirty="0"/>
              <a:t>through confidence intervals</a:t>
            </a:r>
            <a:endParaRPr lang="en-CA" dirty="0"/>
          </a:p>
          <a:p>
            <a:endParaRPr lang="en-CA" dirty="0" smtClean="0"/>
          </a:p>
        </p:txBody>
      </p:sp>
    </p:spTree>
    <p:extLst>
      <p:ext uri="{BB962C8B-B14F-4D97-AF65-F5344CB8AC3E}">
        <p14:creationId xmlns:p14="http://schemas.microsoft.com/office/powerpoint/2010/main" val="422390207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268760"/>
            <a:ext cx="7772400" cy="4141440"/>
          </a:xfrm>
        </p:spPr>
        <p:txBody>
          <a:bodyPr/>
          <a:lstStyle/>
          <a:p>
            <a:pPr marL="0" indent="0">
              <a:buNone/>
            </a:pPr>
            <a:r>
              <a:rPr lang="en-US" dirty="0" smtClean="0"/>
              <a:t>Data fitting = Likelihood maximization </a:t>
            </a:r>
          </a:p>
          <a:p>
            <a:r>
              <a:rPr lang="en-US" dirty="0" smtClean="0"/>
              <a:t>Define the likelihood of a model, given some data:</a:t>
            </a:r>
          </a:p>
          <a:p>
            <a:endParaRPr lang="en-US" dirty="0"/>
          </a:p>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‘Fitting’ the data to the model is equivalent to maximizing this likelihood function with respect to the model parameters</a:t>
            </a:r>
          </a:p>
          <a:p>
            <a:pPr marL="0" indent="0">
              <a:buNone/>
            </a:pPr>
            <a:endParaRPr lang="en-US" dirty="0" smtClean="0"/>
          </a:p>
          <a:p>
            <a:pPr marL="0" indent="0">
              <a:buNone/>
            </a:pPr>
            <a:endParaRPr lang="en-US" dirty="0"/>
          </a:p>
        </p:txBody>
      </p:sp>
      <p:graphicFrame>
        <p:nvGraphicFramePr>
          <p:cNvPr id="4" name="Object 3"/>
          <p:cNvGraphicFramePr>
            <a:graphicFrameLocks noChangeAspect="1"/>
          </p:cNvGraphicFramePr>
          <p:nvPr>
            <p:extLst/>
          </p:nvPr>
        </p:nvGraphicFramePr>
        <p:xfrm>
          <a:off x="2671763" y="2696182"/>
          <a:ext cx="4348509" cy="491906"/>
        </p:xfrm>
        <a:graphic>
          <a:graphicData uri="http://schemas.openxmlformats.org/presentationml/2006/ole">
            <mc:AlternateContent xmlns:mc="http://schemas.openxmlformats.org/markup-compatibility/2006">
              <mc:Choice xmlns:v="urn:schemas-microsoft-com:vml" Requires="v">
                <p:oleObj spid="_x0000_s20503" name="Equation" r:id="rId3" imgW="2019240" imgH="228600" progId="Equation.3">
                  <p:embed/>
                </p:oleObj>
              </mc:Choice>
              <mc:Fallback>
                <p:oleObj name="Equation" r:id="rId3" imgW="2019240" imgH="228600" progId="Equation.3">
                  <p:embed/>
                  <p:pic>
                    <p:nvPicPr>
                      <p:cNvPr id="0" name=""/>
                      <p:cNvPicPr/>
                      <p:nvPr/>
                    </p:nvPicPr>
                    <p:blipFill>
                      <a:blip r:embed="rId4"/>
                      <a:stretch>
                        <a:fillRect/>
                      </a:stretch>
                    </p:blipFill>
                    <p:spPr>
                      <a:xfrm>
                        <a:off x="2671763" y="2696182"/>
                        <a:ext cx="4348509" cy="491906"/>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4716016" y="3188088"/>
          <a:ext cx="1492795" cy="547273"/>
        </p:xfrm>
        <a:graphic>
          <a:graphicData uri="http://schemas.openxmlformats.org/presentationml/2006/ole">
            <mc:AlternateContent xmlns:mc="http://schemas.openxmlformats.org/markup-compatibility/2006">
              <mc:Choice xmlns:v="urn:schemas-microsoft-com:vml" Requires="v">
                <p:oleObj spid="_x0000_s20504" name="Equation" r:id="rId5" imgW="622080" imgH="228600" progId="Equation.3">
                  <p:embed/>
                </p:oleObj>
              </mc:Choice>
              <mc:Fallback>
                <p:oleObj name="Equation" r:id="rId5" imgW="622080" imgH="228600" progId="Equation.3">
                  <p:embed/>
                  <p:pic>
                    <p:nvPicPr>
                      <p:cNvPr id="0" name=""/>
                      <p:cNvPicPr/>
                      <p:nvPr/>
                    </p:nvPicPr>
                    <p:blipFill>
                      <a:blip r:embed="rId6"/>
                      <a:stretch>
                        <a:fillRect/>
                      </a:stretch>
                    </p:blipFill>
                    <p:spPr>
                      <a:xfrm>
                        <a:off x="4716016" y="3188088"/>
                        <a:ext cx="1492795" cy="547273"/>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4778337" y="3735361"/>
          <a:ext cx="1368152" cy="629743"/>
        </p:xfrm>
        <a:graphic>
          <a:graphicData uri="http://schemas.openxmlformats.org/presentationml/2006/ole">
            <mc:AlternateContent xmlns:mc="http://schemas.openxmlformats.org/markup-compatibility/2006">
              <mc:Choice xmlns:v="urn:schemas-microsoft-com:vml" Requires="v">
                <p:oleObj spid="_x0000_s20505" name="Equation" r:id="rId7" imgW="634680" imgH="291960" progId="Equation.3">
                  <p:embed/>
                </p:oleObj>
              </mc:Choice>
              <mc:Fallback>
                <p:oleObj name="Equation" r:id="rId7" imgW="634680" imgH="291960" progId="Equation.3">
                  <p:embed/>
                  <p:pic>
                    <p:nvPicPr>
                      <p:cNvPr id="0" name=""/>
                      <p:cNvPicPr/>
                      <p:nvPr/>
                    </p:nvPicPr>
                    <p:blipFill>
                      <a:blip r:embed="rId8"/>
                      <a:stretch>
                        <a:fillRect/>
                      </a:stretch>
                    </p:blipFill>
                    <p:spPr>
                      <a:xfrm>
                        <a:off x="4778337" y="3735361"/>
                        <a:ext cx="1368152" cy="629743"/>
                      </a:xfrm>
                      <a:prstGeom prst="rect">
                        <a:avLst/>
                      </a:prstGeom>
                    </p:spPr>
                  </p:pic>
                </p:oleObj>
              </mc:Fallback>
            </mc:AlternateContent>
          </a:graphicData>
        </a:graphic>
      </p:graphicFrame>
      <p:sp>
        <p:nvSpPr>
          <p:cNvPr id="6" name="Title 1"/>
          <p:cNvSpPr>
            <a:spLocks noGrp="1"/>
          </p:cNvSpPr>
          <p:nvPr>
            <p:ph type="title"/>
          </p:nvPr>
        </p:nvSpPr>
        <p:spPr>
          <a:xfrm>
            <a:off x="685800" y="381000"/>
            <a:ext cx="6553200" cy="914400"/>
          </a:xfrm>
        </p:spPr>
        <p:txBody>
          <a:bodyPr/>
          <a:lstStyle/>
          <a:p>
            <a:r>
              <a:rPr lang="en-US" dirty="0" smtClean="0"/>
              <a:t>Likelihood maximization</a:t>
            </a:r>
            <a:endParaRPr lang="en-US" dirty="0"/>
          </a:p>
        </p:txBody>
      </p:sp>
      <p:sp>
        <p:nvSpPr>
          <p:cNvPr id="8" name="Rectangle 7"/>
          <p:cNvSpPr/>
          <p:nvPr/>
        </p:nvSpPr>
        <p:spPr>
          <a:xfrm>
            <a:off x="3419872" y="5949280"/>
            <a:ext cx="5583580" cy="646331"/>
          </a:xfrm>
          <a:prstGeom prst="rect">
            <a:avLst/>
          </a:prstGeom>
        </p:spPr>
        <p:txBody>
          <a:bodyPr wrap="none">
            <a:spAutoFit/>
          </a:bodyPr>
          <a:lstStyle/>
          <a:p>
            <a:r>
              <a:rPr lang="en-CA" dirty="0" smtClean="0"/>
              <a:t>Modified from: D. Das, “Experimental </a:t>
            </a:r>
            <a:r>
              <a:rPr lang="en-CA" dirty="0"/>
              <a:t>data </a:t>
            </a:r>
            <a:r>
              <a:rPr lang="en-CA" dirty="0" smtClean="0"/>
              <a:t>analysis,” </a:t>
            </a:r>
          </a:p>
          <a:p>
            <a:r>
              <a:rPr lang="en-CA" dirty="0" smtClean="0"/>
              <a:t>Lecture slides.</a:t>
            </a:r>
            <a:endParaRPr lang="en-CA" dirty="0"/>
          </a:p>
        </p:txBody>
      </p:sp>
    </p:spTree>
    <p:extLst>
      <p:ext uri="{BB962C8B-B14F-4D97-AF65-F5344CB8AC3E}">
        <p14:creationId xmlns:p14="http://schemas.microsoft.com/office/powerpoint/2010/main" val="21308905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Likelihood maximization for normal errors</a:t>
            </a:r>
            <a:endParaRPr lang="en-US" dirty="0"/>
          </a:p>
        </p:txBody>
      </p:sp>
      <p:sp>
        <p:nvSpPr>
          <p:cNvPr id="3" name="Content Placeholder 2"/>
          <p:cNvSpPr>
            <a:spLocks noGrp="1"/>
          </p:cNvSpPr>
          <p:nvPr>
            <p:ph idx="1"/>
          </p:nvPr>
        </p:nvSpPr>
        <p:spPr>
          <a:ln>
            <a:solidFill>
              <a:schemeClr val="tx1"/>
            </a:solidFill>
          </a:ln>
        </p:spPr>
        <p:txBody>
          <a:bodyPr/>
          <a:lstStyle/>
          <a:p>
            <a:r>
              <a:rPr lang="en-US" dirty="0" smtClean="0"/>
              <a:t>Therefore, maximizing the likelihood function is equivalent to minimizing the sum of squared residuals:</a:t>
            </a:r>
          </a:p>
          <a:p>
            <a:endParaRPr lang="en-US" dirty="0" smtClean="0"/>
          </a:p>
          <a:p>
            <a:endParaRPr lang="en-US" dirty="0"/>
          </a:p>
          <a:p>
            <a:endParaRPr lang="en-US" dirty="0" smtClean="0"/>
          </a:p>
          <a:p>
            <a:r>
              <a:rPr lang="en-US" dirty="0" smtClean="0"/>
              <a:t>Last squares regressions      Likelihood maximization assuming independent, normally distributed measurement errors. The maximum-likelihood parameter estimate is defined as</a:t>
            </a:r>
          </a:p>
          <a:p>
            <a:endParaRPr lang="en-US" dirty="0"/>
          </a:p>
        </p:txBody>
      </p:sp>
      <p:graphicFrame>
        <p:nvGraphicFramePr>
          <p:cNvPr id="4" name="Object 3"/>
          <p:cNvGraphicFramePr>
            <a:graphicFrameLocks noChangeAspect="1"/>
          </p:cNvGraphicFramePr>
          <p:nvPr>
            <p:extLst/>
          </p:nvPr>
        </p:nvGraphicFramePr>
        <p:xfrm>
          <a:off x="2627784" y="2564904"/>
          <a:ext cx="3172747" cy="666998"/>
        </p:xfrm>
        <a:graphic>
          <a:graphicData uri="http://schemas.openxmlformats.org/presentationml/2006/ole">
            <mc:AlternateContent xmlns:mc="http://schemas.openxmlformats.org/markup-compatibility/2006">
              <mc:Choice xmlns:v="urn:schemas-microsoft-com:vml" Requires="v">
                <p:oleObj spid="_x0000_s21520" name="Equation" r:id="rId3" imgW="2234880" imgH="469800" progId="Equation.3">
                  <p:embed/>
                </p:oleObj>
              </mc:Choice>
              <mc:Fallback>
                <p:oleObj name="Equation" r:id="rId3" imgW="2234880" imgH="469800" progId="Equation.3">
                  <p:embed/>
                  <p:pic>
                    <p:nvPicPr>
                      <p:cNvPr id="0" name=""/>
                      <p:cNvPicPr/>
                      <p:nvPr/>
                    </p:nvPicPr>
                    <p:blipFill>
                      <a:blip r:embed="rId4"/>
                      <a:stretch>
                        <a:fillRect/>
                      </a:stretch>
                    </p:blipFill>
                    <p:spPr>
                      <a:xfrm>
                        <a:off x="2627784" y="2564904"/>
                        <a:ext cx="3172747" cy="666998"/>
                      </a:xfrm>
                      <a:prstGeom prst="rect">
                        <a:avLst/>
                      </a:prstGeom>
                    </p:spPr>
                  </p:pic>
                </p:oleObj>
              </mc:Fallback>
            </mc:AlternateContent>
          </a:graphicData>
        </a:graphic>
      </p:graphicFrame>
      <p:sp>
        <p:nvSpPr>
          <p:cNvPr id="5" name="Left-Right Arrow 4"/>
          <p:cNvSpPr/>
          <p:nvPr/>
        </p:nvSpPr>
        <p:spPr bwMode="auto">
          <a:xfrm>
            <a:off x="4355976" y="3460502"/>
            <a:ext cx="360040" cy="112514"/>
          </a:xfrm>
          <a:prstGeom prst="leftRightArrow">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pitchFamily="-110" charset="0"/>
            </a:endParaRPr>
          </a:p>
        </p:txBody>
      </p:sp>
      <p:graphicFrame>
        <p:nvGraphicFramePr>
          <p:cNvPr id="6" name="Object 5"/>
          <p:cNvGraphicFramePr>
            <a:graphicFrameLocks noChangeAspect="1"/>
          </p:cNvGraphicFramePr>
          <p:nvPr>
            <p:extLst/>
          </p:nvPr>
        </p:nvGraphicFramePr>
        <p:xfrm>
          <a:off x="2627784" y="4581128"/>
          <a:ext cx="2952328" cy="720080"/>
        </p:xfrm>
        <a:graphic>
          <a:graphicData uri="http://schemas.openxmlformats.org/presentationml/2006/ole">
            <mc:AlternateContent xmlns:mc="http://schemas.openxmlformats.org/markup-compatibility/2006">
              <mc:Choice xmlns:v="urn:schemas-microsoft-com:vml" Requires="v">
                <p:oleObj spid="_x0000_s21521" name="Equation" r:id="rId5" imgW="1892160" imgH="431640" progId="Equation.3">
                  <p:embed/>
                </p:oleObj>
              </mc:Choice>
              <mc:Fallback>
                <p:oleObj name="Equation" r:id="rId5" imgW="1892160" imgH="431640" progId="Equation.3">
                  <p:embed/>
                  <p:pic>
                    <p:nvPicPr>
                      <p:cNvPr id="0" name=""/>
                      <p:cNvPicPr/>
                      <p:nvPr/>
                    </p:nvPicPr>
                    <p:blipFill>
                      <a:blip r:embed="rId6"/>
                      <a:stretch>
                        <a:fillRect/>
                      </a:stretch>
                    </p:blipFill>
                    <p:spPr>
                      <a:xfrm>
                        <a:off x="2627784" y="4581128"/>
                        <a:ext cx="2952328" cy="720080"/>
                      </a:xfrm>
                      <a:prstGeom prst="rect">
                        <a:avLst/>
                      </a:prstGeom>
                    </p:spPr>
                  </p:pic>
                </p:oleObj>
              </mc:Fallback>
            </mc:AlternateContent>
          </a:graphicData>
        </a:graphic>
      </p:graphicFrame>
      <p:sp>
        <p:nvSpPr>
          <p:cNvPr id="7" name="Rectangle 6"/>
          <p:cNvSpPr/>
          <p:nvPr/>
        </p:nvSpPr>
        <p:spPr>
          <a:xfrm>
            <a:off x="3419872" y="5949280"/>
            <a:ext cx="5583580" cy="646331"/>
          </a:xfrm>
          <a:prstGeom prst="rect">
            <a:avLst/>
          </a:prstGeom>
        </p:spPr>
        <p:txBody>
          <a:bodyPr wrap="none">
            <a:spAutoFit/>
          </a:bodyPr>
          <a:lstStyle/>
          <a:p>
            <a:r>
              <a:rPr lang="en-CA" dirty="0" smtClean="0"/>
              <a:t>Modified from: D. Das, “Experimental </a:t>
            </a:r>
            <a:r>
              <a:rPr lang="en-CA" dirty="0"/>
              <a:t>data </a:t>
            </a:r>
            <a:r>
              <a:rPr lang="en-CA" dirty="0" smtClean="0"/>
              <a:t>analysis,” </a:t>
            </a:r>
          </a:p>
          <a:p>
            <a:r>
              <a:rPr lang="en-CA" dirty="0" smtClean="0"/>
              <a:t>Lecture slides.</a:t>
            </a:r>
            <a:endParaRPr lang="en-CA" dirty="0"/>
          </a:p>
        </p:txBody>
      </p:sp>
    </p:spTree>
    <p:extLst>
      <p:ext uri="{BB962C8B-B14F-4D97-AF65-F5344CB8AC3E}">
        <p14:creationId xmlns:p14="http://schemas.microsoft.com/office/powerpoint/2010/main" val="3966034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764704"/>
            <a:ext cx="7772400" cy="4645496"/>
          </a:xfrm>
        </p:spPr>
        <p:txBody>
          <a:bodyPr/>
          <a:lstStyle/>
          <a:p>
            <a:r>
              <a:rPr lang="en-US" dirty="0" smtClean="0"/>
              <a:t>Nonlinear Regression</a:t>
            </a:r>
          </a:p>
          <a:p>
            <a:pPr lvl="1"/>
            <a:r>
              <a:rPr lang="en-US" dirty="0" smtClean="0"/>
              <a:t>The model is a nonlinear function of the parameters.</a:t>
            </a:r>
          </a:p>
          <a:p>
            <a:pPr lvl="1"/>
            <a:r>
              <a:rPr lang="en-US" dirty="0" smtClean="0"/>
              <a:t>We can still write down the likelihood as before.</a:t>
            </a:r>
          </a:p>
          <a:p>
            <a:pPr lvl="1"/>
            <a:r>
              <a:rPr lang="en-US" dirty="0" smtClean="0"/>
              <a:t>But the maximum likelihood equations cannot be solved analytically.</a:t>
            </a:r>
          </a:p>
          <a:p>
            <a:pPr marL="0" indent="0">
              <a:buNone/>
            </a:pPr>
            <a:endParaRPr lang="en-US" dirty="0"/>
          </a:p>
          <a:p>
            <a:r>
              <a:rPr lang="en-US" dirty="0" smtClean="0"/>
              <a:t>Accessing the quality of fit: random distribution of residuals</a:t>
            </a:r>
          </a:p>
          <a:p>
            <a:pPr marL="0" indent="0">
              <a:buNone/>
            </a:pPr>
            <a:endParaRPr lang="en-US" dirty="0" smtClean="0"/>
          </a:p>
          <a:p>
            <a:pPr marL="0" indent="0">
              <a:buNone/>
            </a:pPr>
            <a:r>
              <a:rPr lang="en-US" dirty="0" smtClean="0"/>
              <a:t>    where SST is the total sum of squares (SST),</a:t>
            </a:r>
          </a:p>
          <a:p>
            <a:pPr marL="0" indent="0">
              <a:buNone/>
            </a:pPr>
            <a:r>
              <a:rPr lang="en-US" dirty="0"/>
              <a:t>	</a:t>
            </a:r>
          </a:p>
        </p:txBody>
      </p:sp>
      <p:graphicFrame>
        <p:nvGraphicFramePr>
          <p:cNvPr id="4" name="Object 3"/>
          <p:cNvGraphicFramePr>
            <a:graphicFrameLocks noChangeAspect="1"/>
          </p:cNvGraphicFramePr>
          <p:nvPr>
            <p:extLst/>
          </p:nvPr>
        </p:nvGraphicFramePr>
        <p:xfrm>
          <a:off x="2843808" y="3429000"/>
          <a:ext cx="2256251" cy="432048"/>
        </p:xfrm>
        <a:graphic>
          <a:graphicData uri="http://schemas.openxmlformats.org/presentationml/2006/ole">
            <mc:AlternateContent xmlns:mc="http://schemas.openxmlformats.org/markup-compatibility/2006">
              <mc:Choice xmlns:v="urn:schemas-microsoft-com:vml" Requires="v">
                <p:oleObj spid="_x0000_s22544" name="Equation" r:id="rId3" imgW="1193760" imgH="228600" progId="Equation.3">
                  <p:embed/>
                </p:oleObj>
              </mc:Choice>
              <mc:Fallback>
                <p:oleObj name="Equation" r:id="rId3" imgW="1193760" imgH="228600" progId="Equation.3">
                  <p:embed/>
                  <p:pic>
                    <p:nvPicPr>
                      <p:cNvPr id="0" name=""/>
                      <p:cNvPicPr/>
                      <p:nvPr/>
                    </p:nvPicPr>
                    <p:blipFill>
                      <a:blip r:embed="rId4"/>
                      <a:stretch>
                        <a:fillRect/>
                      </a:stretch>
                    </p:blipFill>
                    <p:spPr>
                      <a:xfrm>
                        <a:off x="2843808" y="3429000"/>
                        <a:ext cx="2256251" cy="432048"/>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2555776" y="4365104"/>
          <a:ext cx="3375272" cy="696846"/>
        </p:xfrm>
        <a:graphic>
          <a:graphicData uri="http://schemas.openxmlformats.org/presentationml/2006/ole">
            <mc:AlternateContent xmlns:mc="http://schemas.openxmlformats.org/markup-compatibility/2006">
              <mc:Choice xmlns:v="urn:schemas-microsoft-com:vml" Requires="v">
                <p:oleObj spid="_x0000_s22545" name="Equation" r:id="rId5" imgW="1942920" imgH="431640" progId="Equation.3">
                  <p:embed/>
                </p:oleObj>
              </mc:Choice>
              <mc:Fallback>
                <p:oleObj name="Equation" r:id="rId5" imgW="1942920" imgH="431640" progId="Equation.3">
                  <p:embed/>
                  <p:pic>
                    <p:nvPicPr>
                      <p:cNvPr id="0" name=""/>
                      <p:cNvPicPr/>
                      <p:nvPr/>
                    </p:nvPicPr>
                    <p:blipFill>
                      <a:blip r:embed="rId6"/>
                      <a:stretch>
                        <a:fillRect/>
                      </a:stretch>
                    </p:blipFill>
                    <p:spPr>
                      <a:xfrm>
                        <a:off x="2555776" y="4365104"/>
                        <a:ext cx="3375272" cy="696846"/>
                      </a:xfrm>
                      <a:prstGeom prst="rect">
                        <a:avLst/>
                      </a:prstGeom>
                    </p:spPr>
                  </p:pic>
                </p:oleObj>
              </mc:Fallback>
            </mc:AlternateContent>
          </a:graphicData>
        </a:graphic>
      </p:graphicFrame>
      <p:sp>
        <p:nvSpPr>
          <p:cNvPr id="6" name="Rectangle 5"/>
          <p:cNvSpPr/>
          <p:nvPr/>
        </p:nvSpPr>
        <p:spPr>
          <a:xfrm>
            <a:off x="3419872" y="5949280"/>
            <a:ext cx="5583580" cy="646331"/>
          </a:xfrm>
          <a:prstGeom prst="rect">
            <a:avLst/>
          </a:prstGeom>
        </p:spPr>
        <p:txBody>
          <a:bodyPr wrap="none">
            <a:spAutoFit/>
          </a:bodyPr>
          <a:lstStyle/>
          <a:p>
            <a:r>
              <a:rPr lang="en-CA" dirty="0" smtClean="0"/>
              <a:t>Modified from: D. Das, “Experimental </a:t>
            </a:r>
            <a:r>
              <a:rPr lang="en-CA" dirty="0"/>
              <a:t>data </a:t>
            </a:r>
            <a:r>
              <a:rPr lang="en-CA" dirty="0" smtClean="0"/>
              <a:t>analysis,” </a:t>
            </a:r>
          </a:p>
          <a:p>
            <a:r>
              <a:rPr lang="en-CA" dirty="0" smtClean="0"/>
              <a:t>Lecture slides.</a:t>
            </a:r>
            <a:endParaRPr lang="en-CA" dirty="0"/>
          </a:p>
        </p:txBody>
      </p:sp>
    </p:spTree>
    <p:extLst>
      <p:ext uri="{BB962C8B-B14F-4D97-AF65-F5344CB8AC3E}">
        <p14:creationId xmlns:p14="http://schemas.microsoft.com/office/powerpoint/2010/main" val="10404771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confidence intervals for the parameter estimates</a:t>
            </a:r>
            <a:endParaRPr lang="en-CA" dirty="0"/>
          </a:p>
        </p:txBody>
      </p:sp>
      <p:sp>
        <p:nvSpPr>
          <p:cNvPr id="3" name="Content Placeholder 2"/>
          <p:cNvSpPr>
            <a:spLocks noGrp="1"/>
          </p:cNvSpPr>
          <p:nvPr>
            <p:ph idx="1"/>
          </p:nvPr>
        </p:nvSpPr>
        <p:spPr/>
        <p:txBody>
          <a:bodyPr/>
          <a:lstStyle/>
          <a:p>
            <a:r>
              <a:rPr lang="en-US" dirty="0" smtClean="0"/>
              <a:t>Asymptotic confidence intervals</a:t>
            </a:r>
          </a:p>
          <a:p>
            <a:pPr lvl="1"/>
            <a:r>
              <a:rPr lang="en-US" dirty="0" smtClean="0"/>
              <a:t>Based on an analytical approximation</a:t>
            </a:r>
          </a:p>
          <a:p>
            <a:r>
              <a:rPr lang="en-US" dirty="0" smtClean="0"/>
              <a:t>Bootstrap confidence intervals</a:t>
            </a:r>
          </a:p>
          <a:p>
            <a:pPr lvl="1"/>
            <a:r>
              <a:rPr lang="en-US" dirty="0" smtClean="0"/>
              <a:t>Computation based on resampling the error</a:t>
            </a:r>
            <a:endParaRPr lang="en-CA" dirty="0"/>
          </a:p>
        </p:txBody>
      </p:sp>
      <p:sp>
        <p:nvSpPr>
          <p:cNvPr id="4" name="Rectangle 3"/>
          <p:cNvSpPr/>
          <p:nvPr/>
        </p:nvSpPr>
        <p:spPr>
          <a:xfrm>
            <a:off x="3419872" y="5949280"/>
            <a:ext cx="5583580" cy="646331"/>
          </a:xfrm>
          <a:prstGeom prst="rect">
            <a:avLst/>
          </a:prstGeom>
        </p:spPr>
        <p:txBody>
          <a:bodyPr wrap="none">
            <a:spAutoFit/>
          </a:bodyPr>
          <a:lstStyle/>
          <a:p>
            <a:r>
              <a:rPr lang="en-CA" dirty="0" smtClean="0"/>
              <a:t>Modified from: D. Das, “Experimental </a:t>
            </a:r>
            <a:r>
              <a:rPr lang="en-CA" dirty="0"/>
              <a:t>data </a:t>
            </a:r>
            <a:r>
              <a:rPr lang="en-CA" dirty="0" smtClean="0"/>
              <a:t>analysis,” </a:t>
            </a:r>
          </a:p>
          <a:p>
            <a:r>
              <a:rPr lang="en-CA" dirty="0" smtClean="0"/>
              <a:t>Lecture slides.</a:t>
            </a:r>
            <a:endParaRPr lang="en-CA" dirty="0"/>
          </a:p>
        </p:txBody>
      </p:sp>
    </p:spTree>
    <p:extLst>
      <p:ext uri="{BB962C8B-B14F-4D97-AF65-F5344CB8AC3E}">
        <p14:creationId xmlns:p14="http://schemas.microsoft.com/office/powerpoint/2010/main" val="3789808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calibration with bootstrap confidence intervals</a:t>
            </a:r>
            <a:endParaRPr lang="en-CA"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800" y="1412776"/>
                <a:ext cx="7772400" cy="3886200"/>
              </a:xfrm>
            </p:spPr>
            <p:txBody>
              <a:bodyPr/>
              <a:lstStyle/>
              <a:p>
                <a:r>
                  <a:rPr lang="en-US" dirty="0" smtClean="0"/>
                  <a:t>Perform non-linear regression</a:t>
                </a:r>
              </a:p>
              <a:p>
                <a:r>
                  <a:rPr lang="en-US" dirty="0" smtClean="0"/>
                  <a:t>Compute residuals </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𝜖</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oMath>
                </a14:m>
                <a:r>
                  <a:rPr lang="en-US" dirty="0" smtClean="0"/>
                  <a:t>)</a:t>
                </a:r>
                <a:r>
                  <a:rPr lang="en-US" baseline="-25000" dirty="0" smtClean="0"/>
                  <a:t>observed</a:t>
                </a:r>
                <a:r>
                  <a:rPr lang="en-US" dirty="0" smtClean="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lang="en-US" dirty="0" smtClean="0"/>
                  <a:t>)</a:t>
                </a:r>
                <a:r>
                  <a:rPr lang="en-US" baseline="-25000" dirty="0" smtClean="0"/>
                  <a:t>predicted</a:t>
                </a:r>
                <a:r>
                  <a:rPr lang="en-US" dirty="0"/>
                  <a:t> </a:t>
                </a:r>
                <a:r>
                  <a:rPr lang="en-US" dirty="0" smtClean="0"/>
                  <a:t>at </a:t>
                </a:r>
                <a:r>
                  <a:rPr lang="en-US" dirty="0"/>
                  <a:t>each of N data points</a:t>
                </a:r>
              </a:p>
              <a:p>
                <a:r>
                  <a:rPr lang="en-US" dirty="0" smtClean="0"/>
                  <a:t>Resample residuals with replacement and obtain M sets of resampling residuals</a:t>
                </a:r>
              </a:p>
              <a:p>
                <a:r>
                  <a:rPr lang="en-US" dirty="0" smtClean="0"/>
                  <a:t>For each of M set compute </a:t>
                </a:r>
                <a14:m>
                  <m:oMath xmlns:m="http://schemas.openxmlformats.org/officeDocument/2006/math">
                    <m:sSub>
                      <m:sSubPr>
                        <m:ctrlPr>
                          <a:rPr lang="en-US" altLang="zh-CN" i="1">
                            <a:latin typeface="Cambria Math" panose="02040503050406030204" pitchFamily="18" charset="0"/>
                          </a:rPr>
                        </m:ctrlPr>
                      </m:sSubPr>
                      <m:e>
                        <m:r>
                          <a:rPr lang="en-US" altLang="zh-CN" i="1" smtClean="0">
                            <a:latin typeface="Cambria Math" panose="02040503050406030204" pitchFamily="18" charset="0"/>
                          </a:rPr>
                          <m:t>𝑦</m:t>
                        </m:r>
                      </m:e>
                      <m:sub>
                        <m:r>
                          <a:rPr lang="en-US" altLang="zh-CN" i="1">
                            <a:latin typeface="Cambria Math" panose="02040503050406030204" pitchFamily="18" charset="0"/>
                          </a:rPr>
                          <m:t>𝑖</m:t>
                        </m:r>
                      </m:sub>
                    </m:sSub>
                    <m:r>
                      <m:rPr>
                        <m:nor/>
                      </m:rPr>
                      <a:rPr lang="en-US" dirty="0"/>
                      <m:t>∗</m:t>
                    </m:r>
                    <m:r>
                      <a:rPr lang="en-US" altLang="zh-CN" b="0" i="0"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m:t>
                        </m:r>
                        <m:r>
                          <a:rPr lang="en-US" altLang="zh-CN" i="1">
                            <a:latin typeface="Cambria Math" panose="02040503050406030204" pitchFamily="18" charset="0"/>
                          </a:rPr>
                          <m:t>𝑦</m:t>
                        </m:r>
                      </m:e>
                      <m:sub>
                        <m:r>
                          <a:rPr lang="en-US" altLang="zh-CN" i="1">
                            <a:latin typeface="Cambria Math" panose="02040503050406030204" pitchFamily="18" charset="0"/>
                          </a:rPr>
                          <m:t>𝑖</m:t>
                        </m:r>
                      </m:sub>
                    </m:sSub>
                  </m:oMath>
                </a14:m>
                <a:r>
                  <a:rPr lang="en-US" dirty="0"/>
                  <a:t>)</a:t>
                </a:r>
                <a:r>
                  <a:rPr lang="en-US" baseline="-25000" dirty="0" smtClean="0"/>
                  <a:t>predicted</a:t>
                </a:r>
                <a:r>
                  <a:rPr lang="en-US" dirty="0" smtClean="0"/>
                  <a:t>+</a:t>
                </a:r>
                <a14:m>
                  <m:oMath xmlns:m="http://schemas.openxmlformats.org/officeDocument/2006/math">
                    <m:sSub>
                      <m:sSubPr>
                        <m:ctrlPr>
                          <a:rPr lang="en-US" altLang="zh-CN" i="1">
                            <a:latin typeface="Cambria Math" panose="02040503050406030204" pitchFamily="18" charset="0"/>
                          </a:rPr>
                        </m:ctrlPr>
                      </m:sSubPr>
                      <m:e>
                        <m:r>
                          <a:rPr lang="zh-CN" altLang="en-US" i="1">
                            <a:latin typeface="Cambria Math" panose="02040503050406030204" pitchFamily="18" charset="0"/>
                          </a:rPr>
                          <m:t>𝜖</m:t>
                        </m:r>
                      </m:e>
                      <m:sub>
                        <m:r>
                          <a:rPr lang="en-US" altLang="zh-CN" i="1">
                            <a:latin typeface="Cambria Math" panose="02040503050406030204" pitchFamily="18" charset="0"/>
                          </a:rPr>
                          <m:t>𝑖</m:t>
                        </m:r>
                      </m:sub>
                    </m:sSub>
                  </m:oMath>
                </a14:m>
                <a:r>
                  <a:rPr lang="en-US" dirty="0" smtClean="0"/>
                  <a:t>*</a:t>
                </a:r>
              </a:p>
              <a:p>
                <a:r>
                  <a:rPr lang="en-US" dirty="0" smtClean="0"/>
                  <a:t>Treat the bootstrap data set as an independent experiment and fit the model to calculate new estimates of model parameters</a:t>
                </a:r>
              </a:p>
              <a:p>
                <a:r>
                  <a:rPr lang="en-US" dirty="0" smtClean="0"/>
                  <a:t>For each parameter, calculate standard estimation. This is the standard error for that parameter</a:t>
                </a:r>
              </a:p>
              <a:p>
                <a:r>
                  <a:rPr lang="en-US" dirty="0" smtClean="0"/>
                  <a:t>Calculate 95% bootstrap confidence intervals.</a:t>
                </a:r>
                <a:endParaRPr lang="en-CA"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800" y="1412776"/>
                <a:ext cx="7772400" cy="3886200"/>
              </a:xfrm>
              <a:blipFill rotWithShape="0">
                <a:blip r:embed="rId2"/>
                <a:stretch>
                  <a:fillRect l="-863" t="-1099" r="-1412" b="-8791"/>
                </a:stretch>
              </a:blipFill>
            </p:spPr>
            <p:txBody>
              <a:bodyPr/>
              <a:lstStyle/>
              <a:p>
                <a:r>
                  <a:rPr lang="en-CA">
                    <a:noFill/>
                  </a:rPr>
                  <a:t> </a:t>
                </a:r>
              </a:p>
            </p:txBody>
          </p:sp>
        </mc:Fallback>
      </mc:AlternateContent>
    </p:spTree>
    <p:extLst>
      <p:ext uri="{BB962C8B-B14F-4D97-AF65-F5344CB8AC3E}">
        <p14:creationId xmlns:p14="http://schemas.microsoft.com/office/powerpoint/2010/main" val="28265789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Outline</a:t>
            </a:r>
            <a:endParaRPr lang="en-CA" dirty="0"/>
          </a:p>
        </p:txBody>
      </p:sp>
      <p:sp>
        <p:nvSpPr>
          <p:cNvPr id="3" name="Content Placeholder 2"/>
          <p:cNvSpPr>
            <a:spLocks noGrp="1"/>
          </p:cNvSpPr>
          <p:nvPr>
            <p:ph idx="1"/>
          </p:nvPr>
        </p:nvSpPr>
        <p:spPr>
          <a:xfrm>
            <a:off x="685800" y="1524000"/>
            <a:ext cx="7772400" cy="3633192"/>
          </a:xfrm>
        </p:spPr>
        <p:txBody>
          <a:bodyPr/>
          <a:lstStyle/>
          <a:p>
            <a:pPr>
              <a:spcBef>
                <a:spcPts val="600"/>
              </a:spcBef>
            </a:pPr>
            <a:r>
              <a:rPr lang="en-US" sz="1600" dirty="0" smtClean="0"/>
              <a:t>Motivation</a:t>
            </a:r>
          </a:p>
          <a:p>
            <a:pPr>
              <a:spcBef>
                <a:spcPts val="600"/>
              </a:spcBef>
            </a:pPr>
            <a:r>
              <a:rPr lang="en-US" sz="1600" dirty="0" smtClean="0"/>
              <a:t>Introduction</a:t>
            </a:r>
          </a:p>
          <a:p>
            <a:pPr>
              <a:spcBef>
                <a:spcPts val="600"/>
              </a:spcBef>
            </a:pPr>
            <a:r>
              <a:rPr lang="en-US" sz="1600" dirty="0" smtClean="0"/>
              <a:t>Confidence intervals </a:t>
            </a:r>
            <a:endParaRPr lang="en-US" sz="1600" dirty="0"/>
          </a:p>
          <a:p>
            <a:pPr>
              <a:spcBef>
                <a:spcPts val="600"/>
              </a:spcBef>
            </a:pPr>
            <a:r>
              <a:rPr lang="en-US" sz="1600" dirty="0" smtClean="0"/>
              <a:t>Monte Carlo methods</a:t>
            </a:r>
          </a:p>
          <a:p>
            <a:pPr>
              <a:spcBef>
                <a:spcPts val="600"/>
              </a:spcBef>
            </a:pPr>
            <a:r>
              <a:rPr lang="en-US" sz="1600" dirty="0" smtClean="0"/>
              <a:t>Bootstrap methods</a:t>
            </a:r>
          </a:p>
          <a:p>
            <a:pPr>
              <a:spcBef>
                <a:spcPts val="600"/>
              </a:spcBef>
            </a:pPr>
            <a:r>
              <a:rPr lang="en-US" sz="1600" dirty="0" smtClean="0">
                <a:solidFill>
                  <a:srgbClr val="FF0000"/>
                </a:solidFill>
              </a:rPr>
              <a:t>Conclusion</a:t>
            </a:r>
          </a:p>
          <a:p>
            <a:pPr lvl="1"/>
            <a:r>
              <a:rPr lang="en-US" sz="1600" dirty="0">
                <a:solidFill>
                  <a:srgbClr val="FF0000"/>
                </a:solidFill>
              </a:rPr>
              <a:t>Some interesting approaches </a:t>
            </a:r>
          </a:p>
          <a:p>
            <a:pPr lvl="1"/>
            <a:r>
              <a:rPr lang="en-US" sz="1600" dirty="0">
                <a:solidFill>
                  <a:srgbClr val="FF0000"/>
                </a:solidFill>
              </a:rPr>
              <a:t>Uncertainty in the cloud</a:t>
            </a:r>
          </a:p>
          <a:p>
            <a:pPr lvl="1"/>
            <a:r>
              <a:rPr lang="en-US" sz="1600" dirty="0" smtClean="0">
                <a:solidFill>
                  <a:srgbClr val="FF0000"/>
                </a:solidFill>
              </a:rPr>
              <a:t>Resources</a:t>
            </a:r>
            <a:endParaRPr lang="en-US" sz="1600" dirty="0">
              <a:solidFill>
                <a:srgbClr val="FF0000"/>
              </a:solidFill>
            </a:endParaRPr>
          </a:p>
          <a:p>
            <a:pPr lvl="2"/>
            <a:r>
              <a:rPr lang="en-US" sz="1600" dirty="0">
                <a:solidFill>
                  <a:srgbClr val="FF0000"/>
                </a:solidFill>
              </a:rPr>
              <a:t>Courses</a:t>
            </a:r>
          </a:p>
          <a:p>
            <a:pPr lvl="2"/>
            <a:r>
              <a:rPr lang="en-US" sz="1600" dirty="0">
                <a:solidFill>
                  <a:srgbClr val="FF0000"/>
                </a:solidFill>
              </a:rPr>
              <a:t>Books</a:t>
            </a:r>
          </a:p>
          <a:p>
            <a:pPr lvl="2"/>
            <a:r>
              <a:rPr lang="en-US" sz="1600" dirty="0">
                <a:solidFill>
                  <a:srgbClr val="FF0000"/>
                </a:solidFill>
              </a:rPr>
              <a:t>References</a:t>
            </a:r>
            <a:endParaRPr lang="en-CA" sz="1600" dirty="0">
              <a:solidFill>
                <a:srgbClr val="FF0000"/>
              </a:solidFill>
            </a:endParaRPr>
          </a:p>
          <a:p>
            <a:pPr>
              <a:spcBef>
                <a:spcPts val="600"/>
              </a:spcBef>
            </a:pPr>
            <a:endParaRPr lang="en-US" sz="1600" dirty="0" smtClean="0"/>
          </a:p>
          <a:p>
            <a:pPr>
              <a:spcBef>
                <a:spcPts val="600"/>
              </a:spcBef>
            </a:pPr>
            <a:endParaRPr lang="en-US" sz="1600" dirty="0"/>
          </a:p>
        </p:txBody>
      </p:sp>
    </p:spTree>
    <p:extLst>
      <p:ext uri="{BB962C8B-B14F-4D97-AF65-F5344CB8AC3E}">
        <p14:creationId xmlns:p14="http://schemas.microsoft.com/office/powerpoint/2010/main" val="262508942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related </a:t>
            </a:r>
            <a:r>
              <a:rPr lang="en-US" dirty="0" smtClean="0"/>
              <a:t>resources - Tools</a:t>
            </a:r>
            <a:endParaRPr lang="en-CA" dirty="0"/>
          </a:p>
        </p:txBody>
      </p:sp>
      <p:sp>
        <p:nvSpPr>
          <p:cNvPr id="3" name="Content Placeholder 2"/>
          <p:cNvSpPr>
            <a:spLocks noGrp="1"/>
          </p:cNvSpPr>
          <p:nvPr>
            <p:ph idx="1"/>
          </p:nvPr>
        </p:nvSpPr>
        <p:spPr/>
        <p:txBody>
          <a:bodyPr/>
          <a:lstStyle/>
          <a:p>
            <a:r>
              <a:rPr lang="en-CA" b="1" dirty="0" err="1"/>
              <a:t>SimLab</a:t>
            </a:r>
            <a:r>
              <a:rPr lang="en-CA" b="1" dirty="0"/>
              <a:t> </a:t>
            </a:r>
            <a:endParaRPr lang="en-CA" b="1" dirty="0" smtClean="0"/>
          </a:p>
          <a:p>
            <a:pPr lvl="1"/>
            <a:r>
              <a:rPr lang="en-CA" dirty="0" smtClean="0">
                <a:hlinkClick r:id="rId2"/>
              </a:rPr>
              <a:t>https</a:t>
            </a:r>
            <a:r>
              <a:rPr lang="en-CA" dirty="0">
                <a:hlinkClick r:id="rId2"/>
              </a:rPr>
              <a:t>://</a:t>
            </a:r>
            <a:r>
              <a:rPr lang="en-CA" dirty="0" smtClean="0">
                <a:hlinkClick r:id="rId2"/>
              </a:rPr>
              <a:t>ec.europa.eu/jrc/en/samo/simlab</a:t>
            </a:r>
            <a:endParaRPr lang="en-CA" dirty="0" smtClean="0"/>
          </a:p>
          <a:p>
            <a:r>
              <a:rPr lang="en-US" b="1" dirty="0" err="1" smtClean="0"/>
              <a:t>OpenTurns</a:t>
            </a:r>
            <a:endParaRPr lang="en-US" b="1" dirty="0" smtClean="0"/>
          </a:p>
          <a:p>
            <a:pPr lvl="1"/>
            <a:r>
              <a:rPr lang="en-CA" dirty="0">
                <a:hlinkClick r:id="rId3"/>
              </a:rPr>
              <a:t>http://www.openturns.org</a:t>
            </a:r>
            <a:r>
              <a:rPr lang="en-CA" dirty="0" smtClean="0">
                <a:hlinkClick r:id="rId3"/>
              </a:rPr>
              <a:t>/</a:t>
            </a:r>
            <a:endParaRPr lang="en-CA" dirty="0" smtClean="0"/>
          </a:p>
          <a:p>
            <a:pPr lvl="1"/>
            <a:r>
              <a:rPr lang="en-US" dirty="0" smtClean="0"/>
              <a:t>C++ with Python wrappers</a:t>
            </a:r>
          </a:p>
          <a:p>
            <a:r>
              <a:rPr lang="en-US" dirty="0" err="1" smtClean="0"/>
              <a:t>UQLab</a:t>
            </a:r>
            <a:endParaRPr lang="en-US" dirty="0" smtClean="0"/>
          </a:p>
          <a:p>
            <a:pPr lvl="1"/>
            <a:r>
              <a:rPr lang="en-CA" dirty="0">
                <a:hlinkClick r:id="rId4"/>
              </a:rPr>
              <a:t>http://www.uqlab.com</a:t>
            </a:r>
            <a:r>
              <a:rPr lang="en-CA" dirty="0" smtClean="0">
                <a:hlinkClick r:id="rId4"/>
              </a:rPr>
              <a:t>/</a:t>
            </a:r>
            <a:endParaRPr lang="en-US" dirty="0" smtClean="0"/>
          </a:p>
          <a:p>
            <a:pPr lvl="1"/>
            <a:r>
              <a:rPr lang="en-US" dirty="0" err="1" smtClean="0"/>
              <a:t>Matlab</a:t>
            </a:r>
            <a:r>
              <a:rPr lang="en-US" dirty="0" smtClean="0"/>
              <a:t> </a:t>
            </a:r>
          </a:p>
          <a:p>
            <a:r>
              <a:rPr lang="en-CA" dirty="0"/>
              <a:t>MIT Uncertainty Quantification </a:t>
            </a:r>
            <a:r>
              <a:rPr lang="en-CA" dirty="0" smtClean="0"/>
              <a:t>Library (MUQ)</a:t>
            </a:r>
          </a:p>
          <a:p>
            <a:pPr lvl="1"/>
            <a:r>
              <a:rPr lang="en-US" dirty="0" smtClean="0"/>
              <a:t>C++</a:t>
            </a:r>
          </a:p>
          <a:p>
            <a:r>
              <a:rPr lang="en-US" dirty="0" smtClean="0"/>
              <a:t>…</a:t>
            </a:r>
            <a:endParaRPr lang="en-CA" dirty="0" smtClean="0"/>
          </a:p>
        </p:txBody>
      </p:sp>
    </p:spTree>
    <p:extLst>
      <p:ext uri="{BB962C8B-B14F-4D97-AF65-F5344CB8AC3E}">
        <p14:creationId xmlns:p14="http://schemas.microsoft.com/office/powerpoint/2010/main" val="12920743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Uncertainty related resources - Courses	</a:t>
            </a:r>
            <a:endParaRPr lang="en-CA" dirty="0"/>
          </a:p>
        </p:txBody>
      </p:sp>
      <p:sp>
        <p:nvSpPr>
          <p:cNvPr id="3" name="Content Placeholder 2"/>
          <p:cNvSpPr>
            <a:spLocks noGrp="1"/>
          </p:cNvSpPr>
          <p:nvPr>
            <p:ph idx="1"/>
          </p:nvPr>
        </p:nvSpPr>
        <p:spPr/>
        <p:txBody>
          <a:bodyPr/>
          <a:lstStyle/>
          <a:p>
            <a:r>
              <a:rPr lang="en-US" dirty="0" smtClean="0"/>
              <a:t>With Videos</a:t>
            </a:r>
            <a:endParaRPr lang="en-CA" dirty="0" smtClean="0"/>
          </a:p>
          <a:p>
            <a:pPr lvl="1"/>
            <a:r>
              <a:rPr lang="en-CA" dirty="0" smtClean="0"/>
              <a:t>Uncertainty </a:t>
            </a:r>
            <a:r>
              <a:rPr lang="en-CA" dirty="0"/>
              <a:t>Quantification in Engineering </a:t>
            </a:r>
            <a:r>
              <a:rPr lang="en-CA" dirty="0" smtClean="0"/>
              <a:t>Science</a:t>
            </a:r>
          </a:p>
          <a:p>
            <a:pPr lvl="2"/>
            <a:r>
              <a:rPr lang="en-CA" dirty="0">
                <a:hlinkClick r:id="rId2"/>
              </a:rPr>
              <a:t>http://eclass.uth.gr/eclass/courses/MHXB124</a:t>
            </a:r>
            <a:r>
              <a:rPr lang="en-CA" dirty="0" smtClean="0">
                <a:hlinkClick r:id="rId2"/>
              </a:rPr>
              <a:t>/</a:t>
            </a:r>
            <a:endParaRPr lang="en-CA" dirty="0" smtClean="0"/>
          </a:p>
          <a:p>
            <a:pPr lvl="1"/>
            <a:r>
              <a:rPr lang="en-US" dirty="0" smtClean="0"/>
              <a:t>Introduction </a:t>
            </a:r>
            <a:r>
              <a:rPr lang="en-US" dirty="0"/>
              <a:t>to Uncertainty </a:t>
            </a:r>
            <a:r>
              <a:rPr lang="en-US" dirty="0" smtClean="0"/>
              <a:t>Quantification</a:t>
            </a:r>
          </a:p>
          <a:p>
            <a:pPr lvl="2"/>
            <a:r>
              <a:rPr lang="en-US" dirty="0">
                <a:hlinkClick r:id="rId3"/>
              </a:rPr>
              <a:t>https://www.ima.umn.edu/2014-2015/ND6.15-26.15</a:t>
            </a:r>
            <a:r>
              <a:rPr lang="en-US" dirty="0" smtClean="0">
                <a:hlinkClick r:id="rId3"/>
              </a:rPr>
              <a:t>/#</a:t>
            </a:r>
            <a:endParaRPr lang="en-US" dirty="0" smtClean="0"/>
          </a:p>
          <a:p>
            <a:r>
              <a:rPr lang="en-US" dirty="0" smtClean="0"/>
              <a:t>Without videos</a:t>
            </a:r>
          </a:p>
          <a:p>
            <a:pPr lvl="1"/>
            <a:r>
              <a:rPr lang="en-CA" dirty="0"/>
              <a:t>MA 540 Uncertainty Quantification for Physical and Biological Models</a:t>
            </a:r>
            <a:endParaRPr lang="en-CA" dirty="0" smtClean="0"/>
          </a:p>
          <a:p>
            <a:pPr lvl="2"/>
            <a:r>
              <a:rPr lang="en-CA" dirty="0">
                <a:hlinkClick r:id="rId4"/>
              </a:rPr>
              <a:t>http://www4.ncsu.edu/~</a:t>
            </a:r>
            <a:r>
              <a:rPr lang="en-CA" dirty="0" smtClean="0">
                <a:hlinkClick r:id="rId4"/>
              </a:rPr>
              <a:t>rsmith/MA540_s17.html</a:t>
            </a:r>
            <a:endParaRPr lang="en-CA" dirty="0" smtClean="0"/>
          </a:p>
          <a:p>
            <a:pPr marL="914400" lvl="2" indent="0">
              <a:buNone/>
            </a:pPr>
            <a:endParaRPr lang="en-CA" dirty="0" smtClean="0"/>
          </a:p>
          <a:p>
            <a:endParaRPr lang="en-CA" dirty="0"/>
          </a:p>
          <a:p>
            <a:pPr lvl="1"/>
            <a:endParaRPr lang="en-CA" dirty="0"/>
          </a:p>
        </p:txBody>
      </p:sp>
    </p:spTree>
    <p:extLst>
      <p:ext uri="{BB962C8B-B14F-4D97-AF65-F5344CB8AC3E}">
        <p14:creationId xmlns:p14="http://schemas.microsoft.com/office/powerpoint/2010/main" val="242908336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a:t>
            </a:r>
            <a:r>
              <a:rPr lang="en-US" dirty="0" smtClean="0"/>
              <a:t>related resources - Books</a:t>
            </a:r>
            <a:endParaRPr lang="en-CA" dirty="0"/>
          </a:p>
        </p:txBody>
      </p:sp>
      <p:sp>
        <p:nvSpPr>
          <p:cNvPr id="3" name="Content Placeholder 2"/>
          <p:cNvSpPr>
            <a:spLocks noGrp="1"/>
          </p:cNvSpPr>
          <p:nvPr>
            <p:ph idx="1"/>
          </p:nvPr>
        </p:nvSpPr>
        <p:spPr>
          <a:xfrm>
            <a:off x="685800" y="1325900"/>
            <a:ext cx="7772400" cy="3886200"/>
          </a:xfrm>
        </p:spPr>
        <p:txBody>
          <a:bodyPr/>
          <a:lstStyle/>
          <a:p>
            <a:pPr lvl="0"/>
            <a:r>
              <a:rPr lang="en-CA" sz="1400" dirty="0"/>
              <a:t>F. Pavese, A. B. Forbes, Data Modeling for Metrology and Testing in Measurement Science, Springer, 2009.</a:t>
            </a:r>
          </a:p>
          <a:p>
            <a:pPr lvl="0"/>
            <a:r>
              <a:rPr lang="en-CA" sz="1400" dirty="0"/>
              <a:t>S. V. Gupta, Measurement Uncertainties, Physical Parameters and Calibration of Instruments, Springer-</a:t>
            </a:r>
            <a:r>
              <a:rPr lang="en-CA" sz="1400" dirty="0" err="1"/>
              <a:t>Verlag</a:t>
            </a:r>
            <a:r>
              <a:rPr lang="en-CA" sz="1400" dirty="0"/>
              <a:t> Berlin Heidelberg 2012.</a:t>
            </a:r>
          </a:p>
          <a:p>
            <a:pPr lvl="0"/>
            <a:r>
              <a:rPr lang="en-CA" sz="1400" dirty="0"/>
              <a:t>I. Lira, Evaluating the Measurement Uncertainty: Fundamentals and Practical Guidance, </a:t>
            </a:r>
            <a:r>
              <a:rPr lang="en-CA" sz="1400" dirty="0" err="1"/>
              <a:t>IoP</a:t>
            </a:r>
            <a:r>
              <a:rPr lang="en-CA" sz="1400" dirty="0"/>
              <a:t> 2002.</a:t>
            </a:r>
          </a:p>
          <a:p>
            <a:pPr lvl="0"/>
            <a:r>
              <a:rPr lang="en-CA" sz="1400" dirty="0"/>
              <a:t>H. W. Coleman, W. G. Steele, Experimentation, validation and uncertainty analysis for Engineers, Wiley, 2009</a:t>
            </a:r>
            <a:r>
              <a:rPr lang="en-CA" sz="1400" dirty="0" smtClean="0"/>
              <a:t>.</a:t>
            </a:r>
          </a:p>
          <a:p>
            <a:pPr lvl="0"/>
            <a:endParaRPr lang="en-CA" sz="1400" dirty="0"/>
          </a:p>
          <a:p>
            <a:pPr lvl="0"/>
            <a:r>
              <a:rPr lang="en-CA" sz="1400" dirty="0"/>
              <a:t>A. </a:t>
            </a:r>
            <a:r>
              <a:rPr lang="en-CA" sz="1400" dirty="0" err="1"/>
              <a:t>Zoubir</a:t>
            </a:r>
            <a:r>
              <a:rPr lang="en-CA" sz="1400" dirty="0"/>
              <a:t>, D. R. </a:t>
            </a:r>
            <a:r>
              <a:rPr lang="en-CA" sz="1400" dirty="0" err="1"/>
              <a:t>Iskander</a:t>
            </a:r>
            <a:r>
              <a:rPr lang="en-CA" sz="1400" dirty="0"/>
              <a:t>,</a:t>
            </a:r>
            <a:r>
              <a:rPr lang="en-CA" sz="1400" b="1" dirty="0"/>
              <a:t> </a:t>
            </a:r>
            <a:r>
              <a:rPr lang="en-CA" sz="1400" dirty="0"/>
              <a:t>Bootstrap techniques for signal processing, Cambridge University Press, 2004.</a:t>
            </a:r>
          </a:p>
          <a:p>
            <a:pPr lvl="0"/>
            <a:r>
              <a:rPr lang="en-US" sz="1400" dirty="0"/>
              <a:t>W. Q. Meeker, G. J. Hahn, L. A. Escobar, Statistical Intervals: A Guide for Practitioners and Researchers, 2nd Edition, Wiley, 2017</a:t>
            </a:r>
            <a:r>
              <a:rPr lang="en-US" sz="1400" dirty="0" smtClean="0"/>
              <a:t>.</a:t>
            </a:r>
          </a:p>
          <a:p>
            <a:pPr lvl="0"/>
            <a:r>
              <a:rPr lang="en-US" sz="1400" dirty="0" smtClean="0"/>
              <a:t>R. C. Smith, Uncertainty Classification: Theory, Implementation and Applications, SIAM, 2014.</a:t>
            </a:r>
            <a:endParaRPr lang="en-US" sz="1400" dirty="0"/>
          </a:p>
          <a:p>
            <a:pPr lvl="0"/>
            <a:endParaRPr lang="en-CA" sz="1400" dirty="0"/>
          </a:p>
          <a:p>
            <a:pPr lvl="0"/>
            <a:r>
              <a:rPr lang="en-CA" sz="1400" dirty="0"/>
              <a:t>K. </a:t>
            </a:r>
            <a:r>
              <a:rPr lang="en-CA" sz="1400" dirty="0" err="1"/>
              <a:t>Beven</a:t>
            </a:r>
            <a:r>
              <a:rPr lang="en-CA" sz="1400" dirty="0"/>
              <a:t>, Environmental Modelling: An Uncertain Future?, Taylor &amp; Francis e-Library, 2010.</a:t>
            </a:r>
          </a:p>
        </p:txBody>
      </p:sp>
    </p:spTree>
    <p:extLst>
      <p:ext uri="{BB962C8B-B14F-4D97-AF65-F5344CB8AC3E}">
        <p14:creationId xmlns:p14="http://schemas.microsoft.com/office/powerpoint/2010/main" val="60366749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CA" dirty="0"/>
          </a:p>
        </p:txBody>
      </p:sp>
      <p:sp>
        <p:nvSpPr>
          <p:cNvPr id="3" name="Content Placeholder 2"/>
          <p:cNvSpPr>
            <a:spLocks noGrp="1"/>
          </p:cNvSpPr>
          <p:nvPr>
            <p:ph idx="1"/>
          </p:nvPr>
        </p:nvSpPr>
        <p:spPr>
          <a:xfrm>
            <a:off x="685800" y="1524000"/>
            <a:ext cx="7772400" cy="5649416"/>
          </a:xfrm>
        </p:spPr>
        <p:txBody>
          <a:bodyPr/>
          <a:lstStyle/>
          <a:p>
            <a:r>
              <a:rPr lang="en-CA" sz="1200" dirty="0" err="1"/>
              <a:t>Sankaran</a:t>
            </a:r>
            <a:r>
              <a:rPr lang="en-CA" sz="1200" dirty="0"/>
              <a:t> </a:t>
            </a:r>
            <a:r>
              <a:rPr lang="en-CA" sz="1200" dirty="0" err="1" smtClean="0"/>
              <a:t>Mahadevan</a:t>
            </a:r>
            <a:r>
              <a:rPr lang="en-CA" sz="1200" dirty="0" smtClean="0"/>
              <a:t>, “Modeling </a:t>
            </a:r>
            <a:r>
              <a:rPr lang="en-CA" sz="1200" dirty="0"/>
              <a:t>and Data </a:t>
            </a:r>
            <a:r>
              <a:rPr lang="en-CA" sz="1200" dirty="0" smtClean="0"/>
              <a:t>Uncertainties,” presentation, </a:t>
            </a:r>
            <a:r>
              <a:rPr lang="en-CA" sz="1200" dirty="0"/>
              <a:t>NASA/NAI Summer Design Institute on </a:t>
            </a:r>
            <a:r>
              <a:rPr lang="en-CA" sz="1200" dirty="0" smtClean="0"/>
              <a:t>Uncertainty, </a:t>
            </a:r>
            <a:r>
              <a:rPr lang="fr-FR" sz="1200" dirty="0" smtClean="0"/>
              <a:t>Hampton</a:t>
            </a:r>
            <a:r>
              <a:rPr lang="fr-FR" sz="1200" dirty="0"/>
              <a:t>, VA, July 20, 2011</a:t>
            </a:r>
            <a:r>
              <a:rPr lang="en-CA" sz="1200" dirty="0" smtClean="0"/>
              <a:t> </a:t>
            </a:r>
            <a:endParaRPr lang="en-CA" sz="1200" dirty="0"/>
          </a:p>
          <a:p>
            <a:r>
              <a:rPr lang="en-CA" sz="1200" kern="1200" dirty="0" smtClean="0"/>
              <a:t>William </a:t>
            </a:r>
            <a:r>
              <a:rPr lang="en-CA" sz="1200" kern="1200" dirty="0"/>
              <a:t>F. Guthrie,1 Hung-kung Liu,2 Andrew L. Rukhin,3 </a:t>
            </a:r>
            <a:r>
              <a:rPr lang="en-CA" sz="1200" kern="1200" dirty="0" err="1"/>
              <a:t>Blaza</a:t>
            </a:r>
            <a:r>
              <a:rPr lang="en-CA" sz="1200" kern="1200" dirty="0"/>
              <a:t> </a:t>
            </a:r>
            <a:r>
              <a:rPr lang="en-CA" sz="1200" kern="1200" dirty="0" err="1"/>
              <a:t>Toman</a:t>
            </a:r>
            <a:r>
              <a:rPr lang="en-CA" sz="1200" kern="1200" dirty="0" smtClean="0"/>
              <a:t>, Jack </a:t>
            </a:r>
            <a:r>
              <a:rPr lang="en-CA" sz="1200" kern="1200" dirty="0"/>
              <a:t>C. M. Wang,5 </a:t>
            </a:r>
            <a:r>
              <a:rPr lang="en-CA" sz="1200" kern="1200" dirty="0" err="1"/>
              <a:t>Nien</a:t>
            </a:r>
            <a:r>
              <a:rPr lang="en-CA" sz="1200" kern="1200" dirty="0"/>
              <a:t> fan Zhang, </a:t>
            </a:r>
            <a:r>
              <a:rPr lang="en-CA" sz="1200" b="1" kern="1200" dirty="0"/>
              <a:t>Three Statistical </a:t>
            </a:r>
            <a:r>
              <a:rPr lang="en-CA" sz="1200" b="1" kern="1200" dirty="0" smtClean="0"/>
              <a:t>Paradigms for </a:t>
            </a:r>
            <a:r>
              <a:rPr lang="en-CA" sz="1200" b="1" kern="1200" dirty="0"/>
              <a:t>the Assessment and </a:t>
            </a:r>
            <a:r>
              <a:rPr lang="en-CA" sz="1200" b="1" kern="1200" dirty="0" smtClean="0"/>
              <a:t>Interpretation of </a:t>
            </a:r>
            <a:r>
              <a:rPr lang="en-CA" sz="1200" b="1" kern="1200" dirty="0"/>
              <a:t>Measurement Uncertainty, from Data Modeling for Metrology and </a:t>
            </a:r>
            <a:r>
              <a:rPr lang="en-CA" sz="1200" b="1" kern="1200" dirty="0" smtClean="0"/>
              <a:t>Testing in </a:t>
            </a:r>
            <a:r>
              <a:rPr lang="en-CA" sz="1200" b="1" kern="1200" dirty="0"/>
              <a:t>Measurement Science by Franco Pavese and Alistair B. </a:t>
            </a:r>
            <a:r>
              <a:rPr lang="en-CA" sz="1200" b="1" kern="1200" dirty="0" smtClean="0"/>
              <a:t>Forbes</a:t>
            </a:r>
          </a:p>
          <a:p>
            <a:r>
              <a:rPr lang="en-CA" sz="1200" dirty="0" smtClean="0"/>
              <a:t>BIPM</a:t>
            </a:r>
            <a:r>
              <a:rPr lang="en-CA" sz="1200" dirty="0"/>
              <a:t>, IEC, IFCC, ISO, IUPAC, IUPAP, and OIML. Guide to the expression of uncertainty in</a:t>
            </a:r>
          </a:p>
          <a:p>
            <a:pPr marL="0" indent="0">
              <a:buNone/>
            </a:pPr>
            <a:r>
              <a:rPr lang="en-CA" sz="1200" dirty="0"/>
              <a:t>	</a:t>
            </a:r>
            <a:r>
              <a:rPr lang="en-CA" sz="1200" dirty="0" smtClean="0"/>
              <a:t>measurement</a:t>
            </a:r>
            <a:r>
              <a:rPr lang="en-CA" sz="1200" dirty="0"/>
              <a:t>, International Organization for Standardization. GUM 1995 with </a:t>
            </a:r>
            <a:r>
              <a:rPr lang="en-CA" sz="1200" dirty="0" smtClean="0"/>
              <a:t>minor  	corrections</a:t>
            </a:r>
            <a:r>
              <a:rPr lang="en-CA" sz="1200" dirty="0"/>
              <a:t>. Corrected version 2010. JCGM 100:2008.</a:t>
            </a:r>
          </a:p>
          <a:p>
            <a:r>
              <a:rPr lang="en-CA" sz="1200" dirty="0" smtClean="0"/>
              <a:t>BIPM</a:t>
            </a:r>
            <a:r>
              <a:rPr lang="en-CA" sz="1200" dirty="0"/>
              <a:t>, IEC, IFCC, ISO, IUPAC, IUPAP, and OIML. Evaluation of measurement data </a:t>
            </a:r>
            <a:r>
              <a:rPr lang="en-CA" sz="1200" dirty="0" smtClean="0"/>
              <a:t>— Supplement </a:t>
            </a:r>
            <a:r>
              <a:rPr lang="en-CA" sz="1200" dirty="0"/>
              <a:t>1 to the Guide to the expression of uncertainty in measurement </a:t>
            </a:r>
            <a:r>
              <a:rPr lang="en-CA" sz="1200" dirty="0" smtClean="0"/>
              <a:t>— Propagation </a:t>
            </a:r>
            <a:r>
              <a:rPr lang="en-CA" sz="1200" dirty="0"/>
              <a:t>of distributions using a Monte Carlo method. JCGM 101:2008.</a:t>
            </a:r>
          </a:p>
          <a:p>
            <a:endParaRPr lang="en-CA" sz="1200" dirty="0"/>
          </a:p>
          <a:p>
            <a:endParaRPr lang="en-CA" sz="1200" dirty="0"/>
          </a:p>
          <a:p>
            <a:pPr>
              <a:buFont typeface="+mj-lt"/>
              <a:buAutoNum type="arabicPeriod"/>
            </a:pPr>
            <a:endParaRPr lang="en-CA" sz="1200" dirty="0"/>
          </a:p>
          <a:p>
            <a:pPr>
              <a:buFont typeface="+mj-lt"/>
              <a:buAutoNum type="arabicPeriod"/>
            </a:pPr>
            <a:endParaRPr lang="en-CA" sz="1200" dirty="0"/>
          </a:p>
        </p:txBody>
      </p:sp>
    </p:spTree>
    <p:extLst>
      <p:ext uri="{BB962C8B-B14F-4D97-AF65-F5344CB8AC3E}">
        <p14:creationId xmlns:p14="http://schemas.microsoft.com/office/powerpoint/2010/main" val="10675632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Framework 1 - decision making under uncertainty</a:t>
            </a:r>
            <a:endParaRPr lang="en-CA" dirty="0"/>
          </a:p>
        </p:txBody>
      </p:sp>
      <p:sp>
        <p:nvSpPr>
          <p:cNvPr id="6" name="Flowchart: Process 5"/>
          <p:cNvSpPr/>
          <p:nvPr/>
        </p:nvSpPr>
        <p:spPr bwMode="auto">
          <a:xfrm>
            <a:off x="479664" y="2005526"/>
            <a:ext cx="1656184" cy="1008112"/>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Real system</a:t>
            </a:r>
            <a:endParaRPr kumimoji="0" lang="en-CA" sz="2400" b="0" i="0" u="none" strike="noStrike" cap="none" normalizeH="0" baseline="0" dirty="0">
              <a:ln>
                <a:noFill/>
              </a:ln>
              <a:solidFill>
                <a:schemeClr val="tx1"/>
              </a:solidFill>
              <a:effectLst/>
              <a:latin typeface="Times" pitchFamily="-110" charset="0"/>
            </a:endParaRPr>
          </a:p>
        </p:txBody>
      </p:sp>
      <p:sp>
        <p:nvSpPr>
          <p:cNvPr id="7" name="Flowchart: Process 6"/>
          <p:cNvSpPr/>
          <p:nvPr/>
        </p:nvSpPr>
        <p:spPr bwMode="auto">
          <a:xfrm>
            <a:off x="2900590" y="2025274"/>
            <a:ext cx="2103457" cy="968617"/>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Mathematical model</a:t>
            </a:r>
            <a:endParaRPr kumimoji="0" lang="en-CA" sz="2400" b="0" i="0" u="none" strike="noStrike" cap="none" normalizeH="0" baseline="0" dirty="0">
              <a:ln>
                <a:noFill/>
              </a:ln>
              <a:solidFill>
                <a:schemeClr val="tx1"/>
              </a:solidFill>
              <a:effectLst/>
              <a:latin typeface="Times" pitchFamily="-110" charset="0"/>
            </a:endParaRPr>
          </a:p>
        </p:txBody>
      </p:sp>
      <p:sp>
        <p:nvSpPr>
          <p:cNvPr id="8" name="Flowchart: Process 7"/>
          <p:cNvSpPr/>
          <p:nvPr/>
        </p:nvSpPr>
        <p:spPr bwMode="auto">
          <a:xfrm>
            <a:off x="5672899" y="2005526"/>
            <a:ext cx="2103457" cy="1008112"/>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Computational model</a:t>
            </a:r>
            <a:endParaRPr kumimoji="0" lang="en-CA" sz="2400" b="0" i="0" u="none" strike="noStrike" cap="none" normalizeH="0" baseline="0" dirty="0">
              <a:ln>
                <a:noFill/>
              </a:ln>
              <a:solidFill>
                <a:schemeClr val="tx1"/>
              </a:solidFill>
              <a:effectLst/>
              <a:latin typeface="Times" pitchFamily="-110" charset="0"/>
            </a:endParaRPr>
          </a:p>
        </p:txBody>
      </p:sp>
      <p:sp>
        <p:nvSpPr>
          <p:cNvPr id="9" name="Flowchart: Process 8"/>
          <p:cNvSpPr/>
          <p:nvPr/>
        </p:nvSpPr>
        <p:spPr bwMode="auto">
          <a:xfrm>
            <a:off x="5672899" y="3517694"/>
            <a:ext cx="2103457" cy="648072"/>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Prediction</a:t>
            </a:r>
            <a:endParaRPr kumimoji="0" lang="en-CA" sz="2400" b="0" i="0" u="none" strike="noStrike" cap="none" normalizeH="0" baseline="0" dirty="0">
              <a:ln>
                <a:noFill/>
              </a:ln>
              <a:solidFill>
                <a:schemeClr val="tx1"/>
              </a:solidFill>
              <a:effectLst/>
              <a:latin typeface="Times" pitchFamily="-110" charset="0"/>
            </a:endParaRPr>
          </a:p>
        </p:txBody>
      </p:sp>
      <p:sp>
        <p:nvSpPr>
          <p:cNvPr id="10" name="Flowchart: Process 9"/>
          <p:cNvSpPr/>
          <p:nvPr/>
        </p:nvSpPr>
        <p:spPr bwMode="auto">
          <a:xfrm>
            <a:off x="5672899" y="4581128"/>
            <a:ext cx="2103457" cy="1008112"/>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Decision</a:t>
            </a:r>
            <a:r>
              <a:rPr kumimoji="0" lang="en-US" sz="2400" b="0" i="0" u="none" strike="noStrike" cap="none" normalizeH="0" dirty="0" smtClean="0">
                <a:ln>
                  <a:noFill/>
                </a:ln>
                <a:solidFill>
                  <a:schemeClr val="tx1"/>
                </a:solidFill>
                <a:effectLst/>
                <a:latin typeface="Times" pitchFamily="-110" charset="0"/>
              </a:rPr>
              <a:t> making</a:t>
            </a:r>
            <a:endParaRPr kumimoji="0" lang="en-CA" sz="2400" b="0" i="0" u="none" strike="noStrike" cap="none" normalizeH="0" baseline="0" dirty="0">
              <a:ln>
                <a:noFill/>
              </a:ln>
              <a:solidFill>
                <a:schemeClr val="tx1"/>
              </a:solidFill>
              <a:effectLst/>
              <a:latin typeface="Times" pitchFamily="-110" charset="0"/>
            </a:endParaRPr>
          </a:p>
        </p:txBody>
      </p:sp>
      <p:sp>
        <p:nvSpPr>
          <p:cNvPr id="12" name="Flowchart: Process 11"/>
          <p:cNvSpPr/>
          <p:nvPr/>
        </p:nvSpPr>
        <p:spPr bwMode="auto">
          <a:xfrm>
            <a:off x="2366782" y="4077072"/>
            <a:ext cx="2103457" cy="664758"/>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10" charset="0"/>
              </a:rPr>
              <a:t>Observations</a:t>
            </a:r>
            <a:endParaRPr kumimoji="0" lang="en-CA" sz="2400" b="0" i="0" u="none" strike="noStrike" cap="none" normalizeH="0" baseline="0" dirty="0">
              <a:ln>
                <a:noFill/>
              </a:ln>
              <a:solidFill>
                <a:schemeClr val="tx1"/>
              </a:solidFill>
              <a:effectLst/>
              <a:latin typeface="Times" pitchFamily="-110" charset="0"/>
            </a:endParaRPr>
          </a:p>
        </p:txBody>
      </p:sp>
      <p:cxnSp>
        <p:nvCxnSpPr>
          <p:cNvPr id="14" name="Elbow Connector 13"/>
          <p:cNvCxnSpPr>
            <a:stCxn id="6" idx="3"/>
            <a:endCxn id="7" idx="1"/>
          </p:cNvCxnSpPr>
          <p:nvPr/>
        </p:nvCxnSpPr>
        <p:spPr bwMode="auto">
          <a:xfrm>
            <a:off x="2135848" y="2509582"/>
            <a:ext cx="764742" cy="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16" name="Elbow Connector 15"/>
          <p:cNvCxnSpPr>
            <a:stCxn id="7" idx="3"/>
            <a:endCxn id="8" idx="1"/>
          </p:cNvCxnSpPr>
          <p:nvPr/>
        </p:nvCxnSpPr>
        <p:spPr bwMode="auto">
          <a:xfrm flipV="1">
            <a:off x="5004047" y="2509582"/>
            <a:ext cx="668852" cy="1"/>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1" name="Elbow Connector 20"/>
          <p:cNvCxnSpPr>
            <a:stCxn id="9" idx="2"/>
          </p:cNvCxnSpPr>
          <p:nvPr/>
        </p:nvCxnSpPr>
        <p:spPr bwMode="auto">
          <a:xfrm rot="5400000">
            <a:off x="6511228" y="4374078"/>
            <a:ext cx="421712" cy="5088"/>
          </a:xfrm>
          <a:prstGeom prst="bentConnector3">
            <a:avLst/>
          </a:prstGeom>
          <a:solidFill>
            <a:schemeClr val="accent1"/>
          </a:solidFill>
          <a:ln w="9525" cap="flat" cmpd="sng" algn="ctr">
            <a:solidFill>
              <a:schemeClr val="tx1"/>
            </a:solidFill>
            <a:prstDash val="solid"/>
            <a:round/>
            <a:headEnd type="none" w="med" len="med"/>
            <a:tailEnd type="triangle"/>
          </a:ln>
          <a:effectLst/>
        </p:spPr>
      </p:cxnSp>
      <p:cxnSp>
        <p:nvCxnSpPr>
          <p:cNvPr id="23" name="Straight Arrow Connector 22"/>
          <p:cNvCxnSpPr>
            <a:stCxn id="6" idx="2"/>
            <a:endCxn id="12" idx="1"/>
          </p:cNvCxnSpPr>
          <p:nvPr/>
        </p:nvCxnSpPr>
        <p:spPr bwMode="auto">
          <a:xfrm>
            <a:off x="1307756" y="3013638"/>
            <a:ext cx="1059026" cy="13958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8" name="Straight Arrow Connector 27"/>
          <p:cNvCxnSpPr>
            <a:stCxn id="12" idx="3"/>
            <a:endCxn id="8" idx="1"/>
          </p:cNvCxnSpPr>
          <p:nvPr/>
        </p:nvCxnSpPr>
        <p:spPr bwMode="auto">
          <a:xfrm flipV="1">
            <a:off x="4470239" y="2509582"/>
            <a:ext cx="1202660" cy="189986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1" name="Straight Arrow Connector 30"/>
          <p:cNvCxnSpPr>
            <a:stCxn id="12" idx="3"/>
            <a:endCxn id="9" idx="1"/>
          </p:cNvCxnSpPr>
          <p:nvPr/>
        </p:nvCxnSpPr>
        <p:spPr bwMode="auto">
          <a:xfrm flipV="1">
            <a:off x="4470239" y="3841730"/>
            <a:ext cx="1202660" cy="56772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4" name="Straight Arrow Connector 33"/>
          <p:cNvCxnSpPr>
            <a:stCxn id="12" idx="3"/>
            <a:endCxn id="10" idx="1"/>
          </p:cNvCxnSpPr>
          <p:nvPr/>
        </p:nvCxnSpPr>
        <p:spPr bwMode="auto">
          <a:xfrm>
            <a:off x="4470239" y="4409451"/>
            <a:ext cx="1202660" cy="67573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7" name="TextBox 36"/>
          <p:cNvSpPr txBox="1"/>
          <p:nvPr/>
        </p:nvSpPr>
        <p:spPr>
          <a:xfrm>
            <a:off x="784303" y="4224257"/>
            <a:ext cx="1595309" cy="646331"/>
          </a:xfrm>
          <a:prstGeom prst="rect">
            <a:avLst/>
          </a:prstGeom>
          <a:noFill/>
        </p:spPr>
        <p:txBody>
          <a:bodyPr wrap="none" rtlCol="0">
            <a:spAutoFit/>
          </a:bodyPr>
          <a:lstStyle/>
          <a:p>
            <a:r>
              <a:rPr lang="en-US" dirty="0" smtClean="0"/>
              <a:t>Measurement</a:t>
            </a:r>
          </a:p>
          <a:p>
            <a:r>
              <a:rPr lang="en-US" dirty="0" smtClean="0"/>
              <a:t>uncertainties</a:t>
            </a:r>
            <a:endParaRPr lang="en-CA" dirty="0"/>
          </a:p>
        </p:txBody>
      </p:sp>
      <p:sp>
        <p:nvSpPr>
          <p:cNvPr id="38" name="TextBox 37"/>
          <p:cNvSpPr txBox="1"/>
          <p:nvPr/>
        </p:nvSpPr>
        <p:spPr>
          <a:xfrm>
            <a:off x="1822451" y="1402114"/>
            <a:ext cx="2480166" cy="646331"/>
          </a:xfrm>
          <a:prstGeom prst="rect">
            <a:avLst/>
          </a:prstGeom>
          <a:noFill/>
        </p:spPr>
        <p:txBody>
          <a:bodyPr wrap="none" rtlCol="0">
            <a:spAutoFit/>
          </a:bodyPr>
          <a:lstStyle/>
          <a:p>
            <a:r>
              <a:rPr lang="en-US" dirty="0" smtClean="0"/>
              <a:t>Model and parametric </a:t>
            </a:r>
          </a:p>
          <a:p>
            <a:r>
              <a:rPr lang="en-US" dirty="0" smtClean="0"/>
              <a:t>uncertainties</a:t>
            </a:r>
            <a:endParaRPr lang="en-CA" dirty="0"/>
          </a:p>
        </p:txBody>
      </p:sp>
      <p:sp>
        <p:nvSpPr>
          <p:cNvPr id="39" name="TextBox 38"/>
          <p:cNvSpPr txBox="1"/>
          <p:nvPr/>
        </p:nvSpPr>
        <p:spPr>
          <a:xfrm>
            <a:off x="4713507" y="1418243"/>
            <a:ext cx="1672253" cy="646331"/>
          </a:xfrm>
          <a:prstGeom prst="rect">
            <a:avLst/>
          </a:prstGeom>
          <a:noFill/>
        </p:spPr>
        <p:txBody>
          <a:bodyPr wrap="none" rtlCol="0">
            <a:spAutoFit/>
          </a:bodyPr>
          <a:lstStyle/>
          <a:p>
            <a:r>
              <a:rPr lang="en-US" dirty="0" smtClean="0"/>
              <a:t>Computational</a:t>
            </a:r>
          </a:p>
          <a:p>
            <a:r>
              <a:rPr lang="en-US" dirty="0" smtClean="0"/>
              <a:t>uncertainties</a:t>
            </a:r>
            <a:endParaRPr lang="en-CA" dirty="0"/>
          </a:p>
        </p:txBody>
      </p:sp>
      <p:cxnSp>
        <p:nvCxnSpPr>
          <p:cNvPr id="22" name="Straight Arrow Connector 21"/>
          <p:cNvCxnSpPr>
            <a:stCxn id="8" idx="2"/>
            <a:endCxn id="9" idx="0"/>
          </p:cNvCxnSpPr>
          <p:nvPr/>
        </p:nvCxnSpPr>
        <p:spPr bwMode="auto">
          <a:xfrm>
            <a:off x="6724628" y="3013638"/>
            <a:ext cx="0" cy="50405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 name="TextBox 3"/>
          <p:cNvSpPr txBox="1"/>
          <p:nvPr/>
        </p:nvSpPr>
        <p:spPr>
          <a:xfrm>
            <a:off x="1359011" y="3387797"/>
            <a:ext cx="1180644" cy="369332"/>
          </a:xfrm>
          <a:prstGeom prst="rect">
            <a:avLst/>
          </a:prstGeom>
          <a:noFill/>
        </p:spPr>
        <p:txBody>
          <a:bodyPr wrap="none" rtlCol="0">
            <a:spAutoFit/>
          </a:bodyPr>
          <a:lstStyle/>
          <a:p>
            <a:r>
              <a:rPr lang="en-US" dirty="0" smtClean="0">
                <a:solidFill>
                  <a:srgbClr val="002060"/>
                </a:solidFill>
              </a:rPr>
              <a:t>Validation</a:t>
            </a:r>
            <a:endParaRPr lang="en-CA" dirty="0">
              <a:solidFill>
                <a:srgbClr val="002060"/>
              </a:solidFill>
            </a:endParaRPr>
          </a:p>
        </p:txBody>
      </p:sp>
      <p:sp>
        <p:nvSpPr>
          <p:cNvPr id="24" name="TextBox 23"/>
          <p:cNvSpPr txBox="1"/>
          <p:nvPr/>
        </p:nvSpPr>
        <p:spPr>
          <a:xfrm>
            <a:off x="4836292" y="2916397"/>
            <a:ext cx="1313245" cy="369332"/>
          </a:xfrm>
          <a:prstGeom prst="rect">
            <a:avLst/>
          </a:prstGeom>
          <a:noFill/>
        </p:spPr>
        <p:txBody>
          <a:bodyPr wrap="none" rtlCol="0">
            <a:spAutoFit/>
          </a:bodyPr>
          <a:lstStyle/>
          <a:p>
            <a:r>
              <a:rPr lang="en-US" dirty="0" smtClean="0">
                <a:solidFill>
                  <a:srgbClr val="002060"/>
                </a:solidFill>
              </a:rPr>
              <a:t>Verification</a:t>
            </a:r>
            <a:endParaRPr lang="en-CA" dirty="0">
              <a:solidFill>
                <a:srgbClr val="002060"/>
              </a:solidFill>
            </a:endParaRPr>
          </a:p>
        </p:txBody>
      </p:sp>
    </p:spTree>
    <p:extLst>
      <p:ext uri="{BB962C8B-B14F-4D97-AF65-F5344CB8AC3E}">
        <p14:creationId xmlns:p14="http://schemas.microsoft.com/office/powerpoint/2010/main" val="3967628697"/>
      </p:ext>
    </p:extLst>
  </p:cSld>
  <p:clrMapOvr>
    <a:masterClrMapping/>
  </p:clrMapOvr>
  <p:timing>
    <p:tnLst>
      <p:par>
        <p:cTn id="1" dur="indefinite" restart="never" nodeType="tmRoot"/>
      </p:par>
    </p:tnLst>
  </p:timing>
</p:sld>
</file>

<file path=ppt/theme/theme1.xml><?xml version="1.0" encoding="utf-8"?>
<a:theme xmlns:a="http://schemas.openxmlformats.org/drawingml/2006/main" name="uOttawa-powerpoint-template (1)">
  <a:themeElements>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Garnet">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10" charset="0"/>
          </a:defRPr>
        </a:defPPr>
      </a:lstStyle>
    </a:lnDef>
  </a:objectDefaults>
  <a:extraClrSchemeLst>
    <a:extraClrScheme>
      <a:clrScheme name="Garne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Garne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Garnet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Garnet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Garnet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Garnet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Garnet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26009</TotalTime>
  <Words>5446</Words>
  <Application>Microsoft Office PowerPoint</Application>
  <PresentationFormat>On-screen Show (4:3)</PresentationFormat>
  <Paragraphs>834</Paragraphs>
  <Slides>89</Slides>
  <Notes>38</Notes>
  <HiddenSlides>6</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2" baseType="lpstr">
      <vt:lpstr>ＭＳ Ｐゴシック</vt:lpstr>
      <vt:lpstr>Arial</vt:lpstr>
      <vt:lpstr>Arial Black</vt:lpstr>
      <vt:lpstr>Calibri</vt:lpstr>
      <vt:lpstr>Cambria Math</vt:lpstr>
      <vt:lpstr>Helvetica</vt:lpstr>
      <vt:lpstr>Symbol</vt:lpstr>
      <vt:lpstr>Times</vt:lpstr>
      <vt:lpstr>Times New Roman</vt:lpstr>
      <vt:lpstr>Verdana</vt:lpstr>
      <vt:lpstr>Wingdings</vt:lpstr>
      <vt:lpstr>uOttawa-powerpoint-template (1)</vt:lpstr>
      <vt:lpstr>Equation</vt:lpstr>
      <vt:lpstr>Principles of Data and Error Analysis in Engineering Measurements</vt:lpstr>
      <vt:lpstr>Some of my research projects</vt:lpstr>
      <vt:lpstr>Outline</vt:lpstr>
      <vt:lpstr>Motivation: Unresolved uncertainty questions</vt:lpstr>
      <vt:lpstr>Uncertainty evaluation in instrumentation, processing and data analysis</vt:lpstr>
      <vt:lpstr>Goal</vt:lpstr>
      <vt:lpstr>Outline</vt:lpstr>
      <vt:lpstr>Uncertainty quantification</vt:lpstr>
      <vt:lpstr>Framework 1 - decision making under uncertainty</vt:lpstr>
      <vt:lpstr>PowerPoint Presentation</vt:lpstr>
      <vt:lpstr>Observing nature and predicting events</vt:lpstr>
      <vt:lpstr> Modeling Approach</vt:lpstr>
      <vt:lpstr>Examples of presenting uncertainty </vt:lpstr>
      <vt:lpstr>Uncertainty aspects</vt:lpstr>
      <vt:lpstr>Uncertainty – classification based on data availability</vt:lpstr>
      <vt:lpstr>Framework 2: The workflow of Uncertainty Quantification</vt:lpstr>
      <vt:lpstr>Step B: Quantification of uncertainty sources</vt:lpstr>
      <vt:lpstr>Step B’: Model Calibration </vt:lpstr>
      <vt:lpstr>Step C: Uncertainty propagation</vt:lpstr>
      <vt:lpstr>Step C: Propagation of uncertainty</vt:lpstr>
      <vt:lpstr>Step C’: Sensitivity analysis</vt:lpstr>
      <vt:lpstr>Step C’: Sensitivity analysis</vt:lpstr>
      <vt:lpstr>Step C’: Sensitivity analysis</vt:lpstr>
      <vt:lpstr>Step D: Confidence intervals for estimation for time series </vt:lpstr>
      <vt:lpstr>Example:  Modeling blood pressure monitoring</vt:lpstr>
      <vt:lpstr>Framework 2 Example:  Modeling blood pressure monitoring</vt:lpstr>
      <vt:lpstr>Framework 2 Example:  Modeling blood pressure monitoring</vt:lpstr>
      <vt:lpstr>Example Sensitivity Analysis</vt:lpstr>
      <vt:lpstr>Uncertainty propagation for pulse oximeter</vt:lpstr>
      <vt:lpstr>Framework 2: – Uncertainty propagation for pulse oximeter </vt:lpstr>
      <vt:lpstr>Framework 2 – Uncertainty propagation for pulse oximeter</vt:lpstr>
      <vt:lpstr>Applications </vt:lpstr>
      <vt:lpstr>Prognostics </vt:lpstr>
      <vt:lpstr>Uncertainty quantification in complex systems</vt:lpstr>
      <vt:lpstr>Metrology</vt:lpstr>
      <vt:lpstr>Probabilistic machine learning</vt:lpstr>
      <vt:lpstr>Decision making under uncertainty</vt:lpstr>
      <vt:lpstr>Tracking and sensor fusion</vt:lpstr>
      <vt:lpstr>Typical objectives in the applications</vt:lpstr>
      <vt:lpstr>Outline</vt:lpstr>
      <vt:lpstr>Confidence Intervals</vt:lpstr>
      <vt:lpstr>Confidence interval for the mean of Normal distribution with σ known</vt:lpstr>
      <vt:lpstr>Confidence interval</vt:lpstr>
      <vt:lpstr>Confidence intervals interpretation</vt:lpstr>
      <vt:lpstr>Confidence interval for the mean of Normal distribution with σ unknown</vt:lpstr>
      <vt:lpstr>Confidence interval for the mean of Normal distribution with σ unknown, cont.</vt:lpstr>
      <vt:lpstr>GUM-base approach Types of uncertainty</vt:lpstr>
      <vt:lpstr>Expended Uncertainty</vt:lpstr>
      <vt:lpstr>Definitions</vt:lpstr>
      <vt:lpstr>Example – Spike counts from a motor cortical neuron</vt:lpstr>
      <vt:lpstr>Example – Spike counts from a motor cortical neuron, cont.</vt:lpstr>
      <vt:lpstr>Perturbation methods</vt:lpstr>
      <vt:lpstr>Example - Metrological aspects of pulse oximeter</vt:lpstr>
      <vt:lpstr>Computing the uncertainty</vt:lpstr>
      <vt:lpstr>Results</vt:lpstr>
      <vt:lpstr>Other statistical intervals </vt:lpstr>
      <vt:lpstr>Outline</vt:lpstr>
      <vt:lpstr>Bayesian inference method</vt:lpstr>
      <vt:lpstr>Credible intervals</vt:lpstr>
      <vt:lpstr>Monte Carlo methods</vt:lpstr>
      <vt:lpstr>Evaluating integrals using Monte Carlo methods</vt:lpstr>
      <vt:lpstr>Importance sampling</vt:lpstr>
      <vt:lpstr>Importance sampling </vt:lpstr>
      <vt:lpstr>Bayesian Uncertainty Quantification</vt:lpstr>
      <vt:lpstr>Step C’: Propagation of uncertainties based on Monte Carlo</vt:lpstr>
      <vt:lpstr>Monte Carlo based propagation of uncertainty</vt:lpstr>
      <vt:lpstr>Sensitivity analysis with Monte Carlo simulations</vt:lpstr>
      <vt:lpstr>Sensitivity analysis</vt:lpstr>
      <vt:lpstr>Including variability and parameter uncertainty in sensitivity analysis</vt:lpstr>
      <vt:lpstr>Outline</vt:lpstr>
      <vt:lpstr>Bootstrap</vt:lpstr>
      <vt:lpstr>Bootstrap examples</vt:lpstr>
      <vt:lpstr>Bootstrap: some applications </vt:lpstr>
      <vt:lpstr>PowerPoint Presentation</vt:lpstr>
      <vt:lpstr>PowerPoint Presentation</vt:lpstr>
      <vt:lpstr>PowerPoint Presentation</vt:lpstr>
      <vt:lpstr>Bootstrap percentile confidence interval</vt:lpstr>
      <vt:lpstr>Bootstrap accuracy</vt:lpstr>
      <vt:lpstr>Model calibration: The likelihood of a model </vt:lpstr>
      <vt:lpstr>Likelihood maximization</vt:lpstr>
      <vt:lpstr>Likelihood maximization for normal errors</vt:lpstr>
      <vt:lpstr>PowerPoint Presentation</vt:lpstr>
      <vt:lpstr>Computing confidence intervals for the parameter estimates</vt:lpstr>
      <vt:lpstr>Model calibration with bootstrap confidence intervals</vt:lpstr>
      <vt:lpstr>Outline</vt:lpstr>
      <vt:lpstr>Uncertainty related resources - Tools</vt:lpstr>
      <vt:lpstr>Uncertainty related resources - Courses </vt:lpstr>
      <vt:lpstr>Uncertainty related resources - Books</vt:lpstr>
      <vt:lpstr>References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mbolic</dc:creator>
  <cp:lastModifiedBy>Miodrag Bolic</cp:lastModifiedBy>
  <cp:revision>569</cp:revision>
  <cp:lastPrinted>2015-05-01T01:15:53Z</cp:lastPrinted>
  <dcterms:created xsi:type="dcterms:W3CDTF">2014-03-29T01:06:33Z</dcterms:created>
  <dcterms:modified xsi:type="dcterms:W3CDTF">2017-12-29T22:38:23Z</dcterms:modified>
</cp:coreProperties>
</file>